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4054" r:id="rId1"/>
  </p:sldMasterIdLst>
  <p:notesMasterIdLst>
    <p:notesMasterId r:id="rId9"/>
  </p:notesMasterIdLst>
  <p:sldIdLst>
    <p:sldId id="256" r:id="rId2"/>
    <p:sldId id="410" r:id="rId3"/>
    <p:sldId id="423" r:id="rId4"/>
    <p:sldId id="418" r:id="rId5"/>
    <p:sldId id="424" r:id="rId6"/>
    <p:sldId id="422" r:id="rId7"/>
    <p:sldId id="425" r:id="rId8"/>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Пользователь" initials="П" lastIdx="1" clrIdx="0">
    <p:extLst>
      <p:ext uri="{19B8F6BF-5375-455C-9EA6-DF929625EA0E}">
        <p15:presenceInfo xmlns:p15="http://schemas.microsoft.com/office/powerpoint/2012/main" userId="Пользователь"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0000"/>
    <a:srgbClr val="CC3300"/>
    <a:srgbClr val="FFCC66"/>
    <a:srgbClr val="B0B0B0"/>
    <a:srgbClr val="EED2B0"/>
    <a:srgbClr val="FFE3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Светлый стиль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Светлый стиль 3 — акцент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Средний стиль 4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FECB4D8-DB02-4DC6-A0A2-4F2EBAE1DC90}" styleName="Средний стиль 1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EB344D84-9AFB-497E-A393-DC336BA19D2E}" styleName="Средний стиль 3 — акцент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Средний стиль 3 — акцент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Средний стиль 4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4C1A8A3-306A-4EB7-A6B1-4F7E0EB9C5D6}" styleName="Средний стиль 3 — акцент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2833802-FEF1-4C79-8D5D-14CF1EAF98D9}" styleName="Светлый стиль 2 — акцент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Светлы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660B408-B3CF-4A94-85FC-2B1E0A45F4A2}" styleName="Темный стиль 2 — акцент 1/акцент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Темный стиль 2 — акцент 5/акцент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Темный стиль 2 — акцент 3/акцент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00" b="1" i="0" u="none" strike="noStrike" kern="1200" cap="all" spc="150" baseline="0">
                <a:solidFill>
                  <a:schemeClr val="accent1">
                    <a:lumMod val="75000"/>
                  </a:schemeClr>
                </a:solidFill>
                <a:latin typeface="Monotype Corsiva" panose="03010101010201010101" pitchFamily="66" charset="0"/>
                <a:ea typeface="+mn-ea"/>
                <a:cs typeface="+mn-cs"/>
              </a:defRPr>
            </a:pPr>
            <a:r>
              <a:rPr lang="ru-RU" sz="1000" b="0"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ПОҚ </a:t>
            </a:r>
            <a:r>
              <a:rPr lang="ru-RU" sz="1000" b="0" i="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университетке</a:t>
            </a:r>
            <a:r>
              <a:rPr lang="ru-RU" sz="1000" b="0"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000" b="0" i="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қанағаттану</a:t>
            </a:r>
            <a:r>
              <a:rPr lang="ru-RU" sz="1000" b="0"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000" b="0" i="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деңгейінің</a:t>
            </a:r>
            <a:r>
              <a:rPr lang="ru-RU" sz="1000" b="0"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000" b="0" i="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динамикасы</a:t>
            </a:r>
            <a:r>
              <a:rPr lang="ru-RU" sz="1000" b="0"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a:defRPr sz="1000">
                <a:solidFill>
                  <a:schemeClr val="accent1">
                    <a:lumMod val="75000"/>
                  </a:schemeClr>
                </a:solidFill>
              </a:defRPr>
            </a:pPr>
            <a:r>
              <a:rPr lang="ru-RU" sz="1000" b="0"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2023-2025 </a:t>
            </a:r>
            <a:r>
              <a:rPr lang="ru-RU" sz="1000" b="0" i="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жылдар</a:t>
            </a:r>
            <a:r>
              <a:rPr lang="ru-RU" sz="1000" b="0"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000" b="0" i="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аралығы</a:t>
            </a:r>
            <a:endParaRPr lang="ru-RU" sz="1000" b="0"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c:rich>
      </c:tx>
      <c:layout>
        <c:manualLayout>
          <c:xMode val="edge"/>
          <c:yMode val="edge"/>
          <c:x val="0.11478241515380952"/>
          <c:y val="7.4358970179143571E-2"/>
        </c:manualLayout>
      </c:layout>
      <c:overlay val="0"/>
      <c:spPr>
        <a:noFill/>
        <a:ln>
          <a:noFill/>
        </a:ln>
        <a:effectLst/>
      </c:spPr>
      <c:txPr>
        <a:bodyPr rot="0" spcFirstLastPara="1" vertOverflow="ellipsis" vert="horz" wrap="square" anchor="ctr" anchorCtr="1"/>
        <a:lstStyle/>
        <a:p>
          <a:pPr>
            <a:defRPr sz="1000" b="1" i="0" u="none" strike="noStrike" kern="1200" cap="all" spc="150" baseline="0">
              <a:solidFill>
                <a:schemeClr val="accent1">
                  <a:lumMod val="75000"/>
                </a:schemeClr>
              </a:solidFill>
              <a:latin typeface="Monotype Corsiva" panose="03010101010201010101" pitchFamily="66" charset="0"/>
              <a:ea typeface="+mn-ea"/>
              <a:cs typeface="+mn-cs"/>
            </a:defRPr>
          </a:pPr>
          <a:endParaRPr lang="ru-RU"/>
        </a:p>
      </c:txPr>
    </c:title>
    <c:autoTitleDeleted val="0"/>
    <c:plotArea>
      <c:layout/>
      <c:barChart>
        <c:barDir val="col"/>
        <c:grouping val="clustered"/>
        <c:varyColors val="0"/>
        <c:ser>
          <c:idx val="0"/>
          <c:order val="0"/>
          <c:tx>
            <c:strRef>
              <c:f>Лист1!$B$1</c:f>
              <c:strCache>
                <c:ptCount val="1"/>
                <c:pt idx="0">
                  <c:v>2023</c:v>
                </c:pt>
              </c:strCache>
            </c:strRef>
          </c:tx>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onotype Corsiva" panose="03010101010201010101" pitchFamily="66"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Лист1!$A$2:$A$5</c:f>
              <c:numCache>
                <c:formatCode>General</c:formatCode>
                <c:ptCount val="4"/>
              </c:numCache>
            </c:numRef>
          </c:cat>
          <c:val>
            <c:numRef>
              <c:f>Лист1!$B$2:$B$5</c:f>
              <c:numCache>
                <c:formatCode>General</c:formatCode>
                <c:ptCount val="4"/>
                <c:pt idx="0" formatCode="0%">
                  <c:v>0.73</c:v>
                </c:pt>
              </c:numCache>
            </c:numRef>
          </c:val>
          <c:extLst>
            <c:ext xmlns:c16="http://schemas.microsoft.com/office/drawing/2014/chart" uri="{C3380CC4-5D6E-409C-BE32-E72D297353CC}">
              <c16:uniqueId val="{00000000-8431-48F7-9D23-7E732516DEC1}"/>
            </c:ext>
          </c:extLst>
        </c:ser>
        <c:ser>
          <c:idx val="1"/>
          <c:order val="1"/>
          <c:tx>
            <c:strRef>
              <c:f>Лист1!$C$1</c:f>
              <c:strCache>
                <c:ptCount val="1"/>
                <c:pt idx="0">
                  <c:v>2024</c:v>
                </c:pt>
              </c:strCache>
            </c:strRef>
          </c:tx>
          <c:spPr>
            <a:pattFill prst="narHorz">
              <a:fgClr>
                <a:schemeClr val="accent2"/>
              </a:fgClr>
              <a:bgClr>
                <a:schemeClr val="accent2">
                  <a:lumMod val="20000"/>
                  <a:lumOff val="80000"/>
                </a:schemeClr>
              </a:bgClr>
            </a:pattFill>
            <a:ln>
              <a:noFill/>
            </a:ln>
            <a:effectLst>
              <a:innerShdw blurRad="114300">
                <a:schemeClr val="accent2"/>
              </a:innerShdw>
            </a:effectLst>
          </c:spPr>
          <c:invertIfNegative val="0"/>
          <c:dLbls>
            <c:dLbl>
              <c:idx val="0"/>
              <c:tx>
                <c:rich>
                  <a:bodyPr/>
                  <a:lstStyle/>
                  <a:p>
                    <a:r>
                      <a:rPr lang="en-US" dirty="0"/>
                      <a:t>76%</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86CF-41F8-B133-2DCA3F060BD1}"/>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onotype Corsiva" panose="03010101010201010101" pitchFamily="66"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Лист1!$A$2:$A$5</c:f>
              <c:numCache>
                <c:formatCode>General</c:formatCode>
                <c:ptCount val="4"/>
              </c:numCache>
            </c:numRef>
          </c:cat>
          <c:val>
            <c:numRef>
              <c:f>Лист1!$C$2:$C$5</c:f>
              <c:numCache>
                <c:formatCode>General</c:formatCode>
                <c:ptCount val="4"/>
                <c:pt idx="0" formatCode="0%">
                  <c:v>0.76</c:v>
                </c:pt>
              </c:numCache>
            </c:numRef>
          </c:val>
          <c:extLst>
            <c:ext xmlns:c16="http://schemas.microsoft.com/office/drawing/2014/chart" uri="{C3380CC4-5D6E-409C-BE32-E72D297353CC}">
              <c16:uniqueId val="{00000001-8431-48F7-9D23-7E732516DEC1}"/>
            </c:ext>
          </c:extLst>
        </c:ser>
        <c:ser>
          <c:idx val="2"/>
          <c:order val="2"/>
          <c:tx>
            <c:strRef>
              <c:f>Лист1!$D$1</c:f>
              <c:strCache>
                <c:ptCount val="1"/>
                <c:pt idx="0">
                  <c:v>2025</c:v>
                </c:pt>
              </c:strCache>
            </c:strRef>
          </c:tx>
          <c:spPr>
            <a:pattFill prst="narHorz">
              <a:fgClr>
                <a:schemeClr val="accent3"/>
              </a:fgClr>
              <a:bgClr>
                <a:schemeClr val="accent3">
                  <a:lumMod val="20000"/>
                  <a:lumOff val="80000"/>
                </a:schemeClr>
              </a:bgClr>
            </a:pattFill>
            <a:ln>
              <a:noFill/>
            </a:ln>
            <a:effectLst>
              <a:innerShdw blurRad="114300">
                <a:schemeClr val="accent3"/>
              </a:innerShdw>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onotype Corsiva" panose="03010101010201010101" pitchFamily="66"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Лист1!$A$2:$A$5</c:f>
              <c:numCache>
                <c:formatCode>General</c:formatCode>
                <c:ptCount val="4"/>
              </c:numCache>
            </c:numRef>
          </c:cat>
          <c:val>
            <c:numRef>
              <c:f>Лист1!$D$2:$D$5</c:f>
              <c:numCache>
                <c:formatCode>General</c:formatCode>
                <c:ptCount val="4"/>
                <c:pt idx="0" formatCode="0%">
                  <c:v>0.81</c:v>
                </c:pt>
              </c:numCache>
            </c:numRef>
          </c:val>
          <c:extLst>
            <c:ext xmlns:c16="http://schemas.microsoft.com/office/drawing/2014/chart" uri="{C3380CC4-5D6E-409C-BE32-E72D297353CC}">
              <c16:uniqueId val="{00000002-8431-48F7-9D23-7E732516DEC1}"/>
            </c:ext>
          </c:extLst>
        </c:ser>
        <c:dLbls>
          <c:showLegendKey val="0"/>
          <c:showVal val="1"/>
          <c:showCatName val="0"/>
          <c:showSerName val="0"/>
          <c:showPercent val="0"/>
          <c:showBubbleSize val="0"/>
        </c:dLbls>
        <c:gapWidth val="164"/>
        <c:axId val="471376464"/>
        <c:axId val="471376824"/>
      </c:barChart>
      <c:catAx>
        <c:axId val="471376464"/>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onotype Corsiva" panose="03010101010201010101" pitchFamily="66" charset="0"/>
                <a:ea typeface="+mn-ea"/>
                <a:cs typeface="+mn-cs"/>
              </a:defRPr>
            </a:pPr>
            <a:endParaRPr lang="ru-RU"/>
          </a:p>
        </c:txPr>
        <c:crossAx val="471376824"/>
        <c:crosses val="autoZero"/>
        <c:auto val="1"/>
        <c:lblAlgn val="ctr"/>
        <c:lblOffset val="100"/>
        <c:noMultiLvlLbl val="0"/>
      </c:catAx>
      <c:valAx>
        <c:axId val="471376824"/>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onotype Corsiva" panose="03010101010201010101" pitchFamily="66" charset="0"/>
                <a:ea typeface="+mn-ea"/>
                <a:cs typeface="+mn-cs"/>
              </a:defRPr>
            </a:pPr>
            <a:endParaRPr lang="ru-RU"/>
          </a:p>
        </c:txPr>
        <c:crossAx val="471376464"/>
        <c:crosses val="autoZero"/>
        <c:crossBetween val="between"/>
      </c:valAx>
      <c:spPr>
        <a:noFill/>
        <a:ln>
          <a:noFill/>
        </a:ln>
        <a:effectLst/>
      </c:spPr>
    </c:plotArea>
    <c:legend>
      <c:legendPos val="t"/>
      <c:layout>
        <c:manualLayout>
          <c:xMode val="edge"/>
          <c:yMode val="edge"/>
          <c:x val="0.36850078672121506"/>
          <c:y val="0.66275457029944218"/>
          <c:w val="0.30809095402664682"/>
          <c:h val="6.2532340087910573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onotype Corsiva" panose="03010101010201010101" pitchFamily="66" charset="0"/>
              <a:ea typeface="+mn-ea"/>
              <a:cs typeface="+mn-cs"/>
            </a:defRPr>
          </a:pPr>
          <a:endParaRPr lang="ru-RU"/>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latin typeface="Monotype Corsiva" panose="03010101010201010101" pitchFamily="66" charset="0"/>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00" b="1" i="0" u="none" strike="noStrike" kern="1200" cap="all" spc="150" baseline="0">
                <a:solidFill>
                  <a:schemeClr val="accent1">
                    <a:lumMod val="75000"/>
                  </a:schemeClr>
                </a:solidFill>
                <a:latin typeface="Monotype Corsiva" panose="03010101010201010101" pitchFamily="66" charset="0"/>
                <a:ea typeface="+mn-ea"/>
                <a:cs typeface="+mn-cs"/>
              </a:defRPr>
            </a:pPr>
            <a:r>
              <a:rPr lang="ru-RU" sz="1000" b="0" i="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ҚЫЗМЕТКЕРДІҢуниверситетке</a:t>
            </a:r>
            <a:r>
              <a:rPr lang="ru-RU" sz="1000" b="0"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000" b="0" i="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қанағаттану</a:t>
            </a:r>
            <a:r>
              <a:rPr lang="ru-RU" sz="1000" b="0"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000" b="0" i="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деңгейінің</a:t>
            </a:r>
            <a:r>
              <a:rPr lang="ru-RU" sz="1000" b="0"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000" b="0" i="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динамикасы</a:t>
            </a:r>
            <a:r>
              <a:rPr lang="ru-RU" sz="1000" b="0"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a:defRPr sz="1000">
                <a:solidFill>
                  <a:schemeClr val="accent1">
                    <a:lumMod val="75000"/>
                  </a:schemeClr>
                </a:solidFill>
              </a:defRPr>
            </a:pPr>
            <a:r>
              <a:rPr lang="ru-RU" sz="1000" b="0"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2023-2025 </a:t>
            </a:r>
            <a:r>
              <a:rPr lang="ru-RU" sz="1000" b="0" i="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жылдар</a:t>
            </a:r>
            <a:r>
              <a:rPr lang="ru-RU" sz="1000" b="0"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1000" b="0" i="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аралығы</a:t>
            </a:r>
            <a:endParaRPr lang="ru-RU" sz="1000" b="0" i="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c:rich>
      </c:tx>
      <c:layout>
        <c:manualLayout>
          <c:xMode val="edge"/>
          <c:yMode val="edge"/>
          <c:x val="0.11478241515380952"/>
          <c:y val="7.4358970179143571E-2"/>
        </c:manualLayout>
      </c:layout>
      <c:overlay val="0"/>
      <c:spPr>
        <a:noFill/>
        <a:ln>
          <a:noFill/>
        </a:ln>
        <a:effectLst/>
      </c:spPr>
      <c:txPr>
        <a:bodyPr rot="0" spcFirstLastPara="1" vertOverflow="ellipsis" vert="horz" wrap="square" anchor="ctr" anchorCtr="1"/>
        <a:lstStyle/>
        <a:p>
          <a:pPr>
            <a:defRPr sz="1000" b="1" i="0" u="none" strike="noStrike" kern="1200" cap="all" spc="150" baseline="0">
              <a:solidFill>
                <a:schemeClr val="accent1">
                  <a:lumMod val="75000"/>
                </a:schemeClr>
              </a:solidFill>
              <a:latin typeface="Monotype Corsiva" panose="03010101010201010101" pitchFamily="66" charset="0"/>
              <a:ea typeface="+mn-ea"/>
              <a:cs typeface="+mn-cs"/>
            </a:defRPr>
          </a:pPr>
          <a:endParaRPr lang="ru-RU"/>
        </a:p>
      </c:txPr>
    </c:title>
    <c:autoTitleDeleted val="0"/>
    <c:plotArea>
      <c:layout/>
      <c:barChart>
        <c:barDir val="col"/>
        <c:grouping val="clustered"/>
        <c:varyColors val="0"/>
        <c:ser>
          <c:idx val="0"/>
          <c:order val="0"/>
          <c:tx>
            <c:strRef>
              <c:f>Лист1!$B$1</c:f>
              <c:strCache>
                <c:ptCount val="1"/>
                <c:pt idx="0">
                  <c:v>2023</c:v>
                </c:pt>
              </c:strCache>
            </c:strRef>
          </c:tx>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onotype Corsiva" panose="03010101010201010101" pitchFamily="66"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Лист1!$A$2:$A$5</c:f>
              <c:numCache>
                <c:formatCode>General</c:formatCode>
                <c:ptCount val="4"/>
              </c:numCache>
            </c:numRef>
          </c:cat>
          <c:val>
            <c:numRef>
              <c:f>Лист1!$B$2:$B$5</c:f>
              <c:numCache>
                <c:formatCode>General</c:formatCode>
                <c:ptCount val="4"/>
                <c:pt idx="0" formatCode="0%">
                  <c:v>0.57999999999999996</c:v>
                </c:pt>
              </c:numCache>
            </c:numRef>
          </c:val>
          <c:extLst>
            <c:ext xmlns:c16="http://schemas.microsoft.com/office/drawing/2014/chart" uri="{C3380CC4-5D6E-409C-BE32-E72D297353CC}">
              <c16:uniqueId val="{00000000-8431-48F7-9D23-7E732516DEC1}"/>
            </c:ext>
          </c:extLst>
        </c:ser>
        <c:ser>
          <c:idx val="1"/>
          <c:order val="1"/>
          <c:tx>
            <c:strRef>
              <c:f>Лист1!$C$1</c:f>
              <c:strCache>
                <c:ptCount val="1"/>
                <c:pt idx="0">
                  <c:v>2024</c:v>
                </c:pt>
              </c:strCache>
            </c:strRef>
          </c:tx>
          <c:spPr>
            <a:pattFill prst="narHorz">
              <a:fgClr>
                <a:schemeClr val="accent2"/>
              </a:fgClr>
              <a:bgClr>
                <a:schemeClr val="accent2">
                  <a:lumMod val="20000"/>
                  <a:lumOff val="80000"/>
                </a:schemeClr>
              </a:bgClr>
            </a:pattFill>
            <a:ln>
              <a:noFill/>
            </a:ln>
            <a:effectLst>
              <a:innerShdw blurRad="114300">
                <a:schemeClr val="accent2"/>
              </a:innerShdw>
            </a:effectLst>
          </c:spPr>
          <c:invertIfNegative val="0"/>
          <c:dLbls>
            <c:dLbl>
              <c:idx val="0"/>
              <c:tx>
                <c:rich>
                  <a:bodyPr/>
                  <a:lstStyle/>
                  <a:p>
                    <a:r>
                      <a:rPr lang="en-US" dirty="0"/>
                      <a:t>33%</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86CF-41F8-B133-2DCA3F060BD1}"/>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onotype Corsiva" panose="03010101010201010101" pitchFamily="66"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Лист1!$A$2:$A$5</c:f>
              <c:numCache>
                <c:formatCode>General</c:formatCode>
                <c:ptCount val="4"/>
              </c:numCache>
            </c:numRef>
          </c:cat>
          <c:val>
            <c:numRef>
              <c:f>Лист1!$C$2:$C$5</c:f>
              <c:numCache>
                <c:formatCode>General</c:formatCode>
                <c:ptCount val="4"/>
                <c:pt idx="0" formatCode="0%">
                  <c:v>0.33</c:v>
                </c:pt>
              </c:numCache>
            </c:numRef>
          </c:val>
          <c:extLst>
            <c:ext xmlns:c16="http://schemas.microsoft.com/office/drawing/2014/chart" uri="{C3380CC4-5D6E-409C-BE32-E72D297353CC}">
              <c16:uniqueId val="{00000001-8431-48F7-9D23-7E732516DEC1}"/>
            </c:ext>
          </c:extLst>
        </c:ser>
        <c:ser>
          <c:idx val="2"/>
          <c:order val="2"/>
          <c:tx>
            <c:strRef>
              <c:f>Лист1!$D$1</c:f>
              <c:strCache>
                <c:ptCount val="1"/>
                <c:pt idx="0">
                  <c:v>2025</c:v>
                </c:pt>
              </c:strCache>
            </c:strRef>
          </c:tx>
          <c:spPr>
            <a:pattFill prst="narHorz">
              <a:fgClr>
                <a:schemeClr val="accent3"/>
              </a:fgClr>
              <a:bgClr>
                <a:schemeClr val="accent3">
                  <a:lumMod val="20000"/>
                  <a:lumOff val="80000"/>
                </a:schemeClr>
              </a:bgClr>
            </a:pattFill>
            <a:ln>
              <a:noFill/>
            </a:ln>
            <a:effectLst>
              <a:innerShdw blurRad="114300">
                <a:schemeClr val="accent3"/>
              </a:innerShdw>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onotype Corsiva" panose="03010101010201010101" pitchFamily="66"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numRef>
              <c:f>Лист1!$A$2:$A$5</c:f>
              <c:numCache>
                <c:formatCode>General</c:formatCode>
                <c:ptCount val="4"/>
              </c:numCache>
            </c:numRef>
          </c:cat>
          <c:val>
            <c:numRef>
              <c:f>Лист1!$D$2:$D$5</c:f>
              <c:numCache>
                <c:formatCode>General</c:formatCode>
                <c:ptCount val="4"/>
                <c:pt idx="0" formatCode="0%">
                  <c:v>0.68</c:v>
                </c:pt>
              </c:numCache>
            </c:numRef>
          </c:val>
          <c:extLst>
            <c:ext xmlns:c16="http://schemas.microsoft.com/office/drawing/2014/chart" uri="{C3380CC4-5D6E-409C-BE32-E72D297353CC}">
              <c16:uniqueId val="{00000002-8431-48F7-9D23-7E732516DEC1}"/>
            </c:ext>
          </c:extLst>
        </c:ser>
        <c:dLbls>
          <c:showLegendKey val="0"/>
          <c:showVal val="1"/>
          <c:showCatName val="0"/>
          <c:showSerName val="0"/>
          <c:showPercent val="0"/>
          <c:showBubbleSize val="0"/>
        </c:dLbls>
        <c:gapWidth val="164"/>
        <c:axId val="471376464"/>
        <c:axId val="471376824"/>
      </c:barChart>
      <c:catAx>
        <c:axId val="471376464"/>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onotype Corsiva" panose="03010101010201010101" pitchFamily="66" charset="0"/>
                <a:ea typeface="+mn-ea"/>
                <a:cs typeface="+mn-cs"/>
              </a:defRPr>
            </a:pPr>
            <a:endParaRPr lang="ru-RU"/>
          </a:p>
        </c:txPr>
        <c:crossAx val="471376824"/>
        <c:crosses val="autoZero"/>
        <c:auto val="1"/>
        <c:lblAlgn val="ctr"/>
        <c:lblOffset val="100"/>
        <c:noMultiLvlLbl val="0"/>
      </c:catAx>
      <c:valAx>
        <c:axId val="471376824"/>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onotype Corsiva" panose="03010101010201010101" pitchFamily="66" charset="0"/>
                <a:ea typeface="+mn-ea"/>
                <a:cs typeface="+mn-cs"/>
              </a:defRPr>
            </a:pPr>
            <a:endParaRPr lang="ru-RU"/>
          </a:p>
        </c:txPr>
        <c:crossAx val="471376464"/>
        <c:crosses val="autoZero"/>
        <c:crossBetween val="between"/>
      </c:valAx>
      <c:spPr>
        <a:noFill/>
        <a:ln>
          <a:noFill/>
        </a:ln>
        <a:effectLst/>
      </c:spPr>
    </c:plotArea>
    <c:legend>
      <c:legendPos val="t"/>
      <c:layout>
        <c:manualLayout>
          <c:xMode val="edge"/>
          <c:yMode val="edge"/>
          <c:x val="0.36850078672121506"/>
          <c:y val="0.66275457029944218"/>
          <c:w val="0.30809095402664682"/>
          <c:h val="6.2532340087910573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onotype Corsiva" panose="03010101010201010101" pitchFamily="66" charset="0"/>
              <a:ea typeface="+mn-ea"/>
              <a:cs typeface="+mn-cs"/>
            </a:defRPr>
          </a:pPr>
          <a:endParaRPr lang="ru-RU"/>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latin typeface="Monotype Corsiva" panose="03010101010201010101" pitchFamily="66" charset="0"/>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3">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3">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x-none"/>
          </a:p>
        </p:txBody>
      </p:sp>
      <p:sp>
        <p:nvSpPr>
          <p:cNvPr id="3" name="Дата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8EE9D44-9D73-4E00-AA73-B550B40B61AC}" type="datetimeFigureOut">
              <a:rPr lang="x-none" smtClean="0"/>
              <a:t>20.01.2026</a:t>
            </a:fld>
            <a:endParaRPr lang="x-none"/>
          </a:p>
        </p:txBody>
      </p:sp>
      <p:sp>
        <p:nvSpPr>
          <p:cNvPr id="4" name="Образ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x-none"/>
          </a:p>
        </p:txBody>
      </p:sp>
      <p:sp>
        <p:nvSpPr>
          <p:cNvPr id="5" name="Заметки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6" name="Нижний колонтитул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x-none"/>
          </a:p>
        </p:txBody>
      </p:sp>
      <p:sp>
        <p:nvSpPr>
          <p:cNvPr id="7" name="Номер слайда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890B51CC-7BAC-49BD-AD46-95F7C87B28FD}" type="slidenum">
              <a:rPr lang="x-none" smtClean="0"/>
              <a:t>‹#›</a:t>
            </a:fld>
            <a:endParaRPr lang="x-none"/>
          </a:p>
        </p:txBody>
      </p:sp>
    </p:spTree>
    <p:extLst>
      <p:ext uri="{BB962C8B-B14F-4D97-AF65-F5344CB8AC3E}">
        <p14:creationId xmlns:p14="http://schemas.microsoft.com/office/powerpoint/2010/main" val="27496041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90B51CC-7BAC-49BD-AD46-95F7C87B28FD}" type="slidenum">
              <a:rPr lang="x-none" smtClean="0"/>
              <a:t>2</a:t>
            </a:fld>
            <a:endParaRPr lang="x-none"/>
          </a:p>
        </p:txBody>
      </p:sp>
    </p:spTree>
    <p:extLst>
      <p:ext uri="{BB962C8B-B14F-4D97-AF65-F5344CB8AC3E}">
        <p14:creationId xmlns:p14="http://schemas.microsoft.com/office/powerpoint/2010/main" val="2560113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B87CB1-D095-C744-0675-D12DD7BD064D}"/>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0A552418-939B-DF76-BD7D-CDF955D9BFA7}"/>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B40BCD7B-BF83-96FF-F992-C7B86BFC851D}"/>
              </a:ext>
            </a:extLst>
          </p:cNvPr>
          <p:cNvSpPr>
            <a:spLocks noGrp="1"/>
          </p:cNvSpPr>
          <p:nvPr>
            <p:ph type="body" idx="1"/>
          </p:nvPr>
        </p:nvSpPr>
        <p:spPr/>
        <p:txBody>
          <a:bodyPr/>
          <a:lstStyle/>
          <a:p>
            <a:endParaRPr lang="ru-RU" dirty="0"/>
          </a:p>
        </p:txBody>
      </p:sp>
      <p:sp>
        <p:nvSpPr>
          <p:cNvPr id="4" name="Номер слайда 3">
            <a:extLst>
              <a:ext uri="{FF2B5EF4-FFF2-40B4-BE49-F238E27FC236}">
                <a16:creationId xmlns:a16="http://schemas.microsoft.com/office/drawing/2014/main" id="{EC6C54FA-C5A0-EF73-B354-407BF8B83233}"/>
              </a:ext>
            </a:extLst>
          </p:cNvPr>
          <p:cNvSpPr>
            <a:spLocks noGrp="1"/>
          </p:cNvSpPr>
          <p:nvPr>
            <p:ph type="sldNum" sz="quarter" idx="5"/>
          </p:nvPr>
        </p:nvSpPr>
        <p:spPr/>
        <p:txBody>
          <a:bodyPr/>
          <a:lstStyle/>
          <a:p>
            <a:fld id="{890B51CC-7BAC-49BD-AD46-95F7C87B28FD}" type="slidenum">
              <a:rPr lang="x-none" smtClean="0"/>
              <a:t>3</a:t>
            </a:fld>
            <a:endParaRPr lang="x-none"/>
          </a:p>
        </p:txBody>
      </p:sp>
    </p:spTree>
    <p:extLst>
      <p:ext uri="{BB962C8B-B14F-4D97-AF65-F5344CB8AC3E}">
        <p14:creationId xmlns:p14="http://schemas.microsoft.com/office/powerpoint/2010/main" val="1737612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90B51CC-7BAC-49BD-AD46-95F7C87B28FD}" type="slidenum">
              <a:rPr lang="x-none" smtClean="0"/>
              <a:t>4</a:t>
            </a:fld>
            <a:endParaRPr lang="x-none"/>
          </a:p>
        </p:txBody>
      </p:sp>
    </p:spTree>
    <p:extLst>
      <p:ext uri="{BB962C8B-B14F-4D97-AF65-F5344CB8AC3E}">
        <p14:creationId xmlns:p14="http://schemas.microsoft.com/office/powerpoint/2010/main" val="1938551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1C3B7-8D04-F571-2607-583C11F1EBAB}"/>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D6737D70-3873-D56F-1408-2142EADADDFC}"/>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7333BF7D-778C-DA4F-EE9B-489BACC6903F}"/>
              </a:ext>
            </a:extLst>
          </p:cNvPr>
          <p:cNvSpPr>
            <a:spLocks noGrp="1"/>
          </p:cNvSpPr>
          <p:nvPr>
            <p:ph type="body" idx="1"/>
          </p:nvPr>
        </p:nvSpPr>
        <p:spPr/>
        <p:txBody>
          <a:bodyPr/>
          <a:lstStyle/>
          <a:p>
            <a:endParaRPr lang="ru-RU" dirty="0"/>
          </a:p>
        </p:txBody>
      </p:sp>
      <p:sp>
        <p:nvSpPr>
          <p:cNvPr id="4" name="Номер слайда 3">
            <a:extLst>
              <a:ext uri="{FF2B5EF4-FFF2-40B4-BE49-F238E27FC236}">
                <a16:creationId xmlns:a16="http://schemas.microsoft.com/office/drawing/2014/main" id="{574AB9AE-E328-9A87-F04C-226CB7F51504}"/>
              </a:ext>
            </a:extLst>
          </p:cNvPr>
          <p:cNvSpPr>
            <a:spLocks noGrp="1"/>
          </p:cNvSpPr>
          <p:nvPr>
            <p:ph type="sldNum" sz="quarter" idx="5"/>
          </p:nvPr>
        </p:nvSpPr>
        <p:spPr/>
        <p:txBody>
          <a:bodyPr/>
          <a:lstStyle/>
          <a:p>
            <a:fld id="{890B51CC-7BAC-49BD-AD46-95F7C87B28FD}" type="slidenum">
              <a:rPr lang="x-none" smtClean="0"/>
              <a:t>5</a:t>
            </a:fld>
            <a:endParaRPr lang="x-none"/>
          </a:p>
        </p:txBody>
      </p:sp>
    </p:spTree>
    <p:extLst>
      <p:ext uri="{BB962C8B-B14F-4D97-AF65-F5344CB8AC3E}">
        <p14:creationId xmlns:p14="http://schemas.microsoft.com/office/powerpoint/2010/main" val="2456089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9DA93E2-F43C-47CF-900E-21F48D443E47}" type="datetime1">
              <a:rPr lang="x-none" smtClean="0"/>
              <a:t>20.01.2026</a:t>
            </a:fld>
            <a:endParaRPr lang="x-none"/>
          </a:p>
        </p:txBody>
      </p:sp>
      <p:sp>
        <p:nvSpPr>
          <p:cNvPr id="5" name="Footer Placeholder 4"/>
          <p:cNvSpPr>
            <a:spLocks noGrp="1"/>
          </p:cNvSpPr>
          <p:nvPr>
            <p:ph type="ftr" sz="quarter" idx="11"/>
          </p:nvPr>
        </p:nvSpPr>
        <p:spPr/>
        <p:txBody>
          <a:bodyPr/>
          <a:lstStyle/>
          <a:p>
            <a:r>
              <a:rPr lang="x-none"/>
              <a:t>1</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E56D918-A75B-47A2-B961-825211B91930}" type="slidenum">
              <a:rPr lang="x-none" smtClean="0"/>
              <a:t>‹#›</a:t>
            </a:fld>
            <a:endParaRPr lang="x-none"/>
          </a:p>
        </p:txBody>
      </p:sp>
    </p:spTree>
    <p:extLst>
      <p:ext uri="{BB962C8B-B14F-4D97-AF65-F5344CB8AC3E}">
        <p14:creationId xmlns:p14="http://schemas.microsoft.com/office/powerpoint/2010/main" val="2227400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8C916CA-0EBC-49DE-9CFA-4943BBB68055}" type="datetime1">
              <a:rPr lang="x-none" smtClean="0"/>
              <a:t>20.01.2026</a:t>
            </a:fld>
            <a:endParaRPr lang="x-none"/>
          </a:p>
        </p:txBody>
      </p:sp>
      <p:sp>
        <p:nvSpPr>
          <p:cNvPr id="5" name="Footer Placeholder 4"/>
          <p:cNvSpPr>
            <a:spLocks noGrp="1"/>
          </p:cNvSpPr>
          <p:nvPr>
            <p:ph type="ftr" sz="quarter" idx="11"/>
          </p:nvPr>
        </p:nvSpPr>
        <p:spPr/>
        <p:txBody>
          <a:bodyPr/>
          <a:lstStyle/>
          <a:p>
            <a:r>
              <a:rPr lang="x-none"/>
              <a:t>1</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E56D918-A75B-47A2-B961-825211B91930}" type="slidenum">
              <a:rPr lang="x-none" smtClean="0"/>
              <a:t>‹#›</a:t>
            </a:fld>
            <a:endParaRPr lang="x-none"/>
          </a:p>
        </p:txBody>
      </p:sp>
    </p:spTree>
    <p:extLst>
      <p:ext uri="{BB962C8B-B14F-4D97-AF65-F5344CB8AC3E}">
        <p14:creationId xmlns:p14="http://schemas.microsoft.com/office/powerpoint/2010/main" val="1318249906"/>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8C916CA-0EBC-49DE-9CFA-4943BBB68055}" type="datetime1">
              <a:rPr lang="x-none" smtClean="0"/>
              <a:t>20.01.2026</a:t>
            </a:fld>
            <a:endParaRPr lang="x-none"/>
          </a:p>
        </p:txBody>
      </p:sp>
      <p:sp>
        <p:nvSpPr>
          <p:cNvPr id="5" name="Footer Placeholder 4"/>
          <p:cNvSpPr>
            <a:spLocks noGrp="1"/>
          </p:cNvSpPr>
          <p:nvPr>
            <p:ph type="ftr" sz="quarter" idx="11"/>
          </p:nvPr>
        </p:nvSpPr>
        <p:spPr/>
        <p:txBody>
          <a:bodyPr/>
          <a:lstStyle/>
          <a:p>
            <a:r>
              <a:rPr lang="x-none"/>
              <a:t>1</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E56D918-A75B-47A2-B961-825211B91930}" type="slidenum">
              <a:rPr lang="x-none" smtClean="0"/>
              <a:t>‹#›</a:t>
            </a:fld>
            <a:endParaRPr lang="x-none"/>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39808297"/>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88C916CA-0EBC-49DE-9CFA-4943BBB68055}" type="datetime1">
              <a:rPr lang="x-none" smtClean="0"/>
              <a:t>20.01.2026</a:t>
            </a:fld>
            <a:endParaRPr lang="x-none"/>
          </a:p>
        </p:txBody>
      </p:sp>
      <p:sp>
        <p:nvSpPr>
          <p:cNvPr id="6" name="Footer Placeholder 5"/>
          <p:cNvSpPr>
            <a:spLocks noGrp="1"/>
          </p:cNvSpPr>
          <p:nvPr>
            <p:ph type="ftr" sz="quarter" idx="11"/>
          </p:nvPr>
        </p:nvSpPr>
        <p:spPr/>
        <p:txBody>
          <a:bodyPr/>
          <a:lstStyle/>
          <a:p>
            <a:r>
              <a:rPr lang="x-none"/>
              <a:t>1</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56D918-A75B-47A2-B961-825211B91930}" type="slidenum">
              <a:rPr lang="x-none" smtClean="0"/>
              <a:t>‹#›</a:t>
            </a:fld>
            <a:endParaRPr lang="x-none"/>
          </a:p>
        </p:txBody>
      </p:sp>
    </p:spTree>
    <p:extLst>
      <p:ext uri="{BB962C8B-B14F-4D97-AF65-F5344CB8AC3E}">
        <p14:creationId xmlns:p14="http://schemas.microsoft.com/office/powerpoint/2010/main" val="1089347702"/>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88C916CA-0EBC-49DE-9CFA-4943BBB68055}" type="datetime1">
              <a:rPr lang="x-none" smtClean="0"/>
              <a:t>20.01.2026</a:t>
            </a:fld>
            <a:endParaRPr lang="x-none"/>
          </a:p>
        </p:txBody>
      </p:sp>
      <p:sp>
        <p:nvSpPr>
          <p:cNvPr id="6" name="Footer Placeholder 5"/>
          <p:cNvSpPr>
            <a:spLocks noGrp="1"/>
          </p:cNvSpPr>
          <p:nvPr>
            <p:ph type="ftr" sz="quarter" idx="11"/>
          </p:nvPr>
        </p:nvSpPr>
        <p:spPr/>
        <p:txBody>
          <a:bodyPr/>
          <a:lstStyle/>
          <a:p>
            <a:r>
              <a:rPr lang="x-none"/>
              <a:t>1</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56D918-A75B-47A2-B961-825211B91930}" type="slidenum">
              <a:rPr lang="x-none" smtClean="0"/>
              <a:t>‹#›</a:t>
            </a:fld>
            <a:endParaRPr lang="x-none"/>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03004576"/>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88C916CA-0EBC-49DE-9CFA-4943BBB68055}" type="datetime1">
              <a:rPr lang="x-none" smtClean="0"/>
              <a:t>20.01.2026</a:t>
            </a:fld>
            <a:endParaRPr lang="x-none"/>
          </a:p>
        </p:txBody>
      </p:sp>
      <p:sp>
        <p:nvSpPr>
          <p:cNvPr id="6" name="Footer Placeholder 5"/>
          <p:cNvSpPr>
            <a:spLocks noGrp="1"/>
          </p:cNvSpPr>
          <p:nvPr>
            <p:ph type="ftr" sz="quarter" idx="11"/>
          </p:nvPr>
        </p:nvSpPr>
        <p:spPr/>
        <p:txBody>
          <a:bodyPr/>
          <a:lstStyle/>
          <a:p>
            <a:r>
              <a:rPr lang="x-none"/>
              <a:t>1</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56D918-A75B-47A2-B961-825211B91930}" type="slidenum">
              <a:rPr lang="x-none" smtClean="0"/>
              <a:t>‹#›</a:t>
            </a:fld>
            <a:endParaRPr lang="x-none"/>
          </a:p>
        </p:txBody>
      </p:sp>
    </p:spTree>
    <p:extLst>
      <p:ext uri="{BB962C8B-B14F-4D97-AF65-F5344CB8AC3E}">
        <p14:creationId xmlns:p14="http://schemas.microsoft.com/office/powerpoint/2010/main" val="2034374034"/>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C0DF2F9-C210-4325-B440-27F523FE7ABE}" type="datetime1">
              <a:rPr lang="x-none" smtClean="0"/>
              <a:t>20.01.2026</a:t>
            </a:fld>
            <a:endParaRPr lang="x-none"/>
          </a:p>
        </p:txBody>
      </p:sp>
      <p:sp>
        <p:nvSpPr>
          <p:cNvPr id="5" name="Footer Placeholder 4"/>
          <p:cNvSpPr>
            <a:spLocks noGrp="1"/>
          </p:cNvSpPr>
          <p:nvPr>
            <p:ph type="ftr" sz="quarter" idx="11"/>
          </p:nvPr>
        </p:nvSpPr>
        <p:spPr/>
        <p:txBody>
          <a:bodyPr/>
          <a:lstStyle/>
          <a:p>
            <a:r>
              <a:rPr lang="x-none"/>
              <a:t>1</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E56D918-A75B-47A2-B961-825211B91930}" type="slidenum">
              <a:rPr lang="x-none" smtClean="0"/>
              <a:t>‹#›</a:t>
            </a:fld>
            <a:endParaRPr lang="x-none"/>
          </a:p>
        </p:txBody>
      </p:sp>
    </p:spTree>
    <p:extLst>
      <p:ext uri="{BB962C8B-B14F-4D97-AF65-F5344CB8AC3E}">
        <p14:creationId xmlns:p14="http://schemas.microsoft.com/office/powerpoint/2010/main" val="18115004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A587E67-C408-4586-8FE2-B20530E28F6C}" type="datetime1">
              <a:rPr lang="x-none" smtClean="0"/>
              <a:t>20.01.2026</a:t>
            </a:fld>
            <a:endParaRPr lang="x-none"/>
          </a:p>
        </p:txBody>
      </p:sp>
      <p:sp>
        <p:nvSpPr>
          <p:cNvPr id="5" name="Footer Placeholder 4"/>
          <p:cNvSpPr>
            <a:spLocks noGrp="1"/>
          </p:cNvSpPr>
          <p:nvPr>
            <p:ph type="ftr" sz="quarter" idx="11"/>
          </p:nvPr>
        </p:nvSpPr>
        <p:spPr/>
        <p:txBody>
          <a:bodyPr/>
          <a:lstStyle/>
          <a:p>
            <a:r>
              <a:rPr lang="x-none"/>
              <a:t>1</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E56D918-A75B-47A2-B961-825211B91930}" type="slidenum">
              <a:rPr lang="x-none" smtClean="0"/>
              <a:t>‹#›</a:t>
            </a:fld>
            <a:endParaRPr lang="x-none"/>
          </a:p>
        </p:txBody>
      </p:sp>
    </p:spTree>
    <p:extLst>
      <p:ext uri="{BB962C8B-B14F-4D97-AF65-F5344CB8AC3E}">
        <p14:creationId xmlns:p14="http://schemas.microsoft.com/office/powerpoint/2010/main" val="558312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71F0D4A-35D2-459C-A110-74A6FADF0D11}" type="datetime1">
              <a:rPr lang="x-none" smtClean="0"/>
              <a:t>20.01.2026</a:t>
            </a:fld>
            <a:endParaRPr lang="x-none"/>
          </a:p>
        </p:txBody>
      </p:sp>
      <p:sp>
        <p:nvSpPr>
          <p:cNvPr id="5" name="Footer Placeholder 4"/>
          <p:cNvSpPr>
            <a:spLocks noGrp="1"/>
          </p:cNvSpPr>
          <p:nvPr>
            <p:ph type="ftr" sz="quarter" idx="11"/>
          </p:nvPr>
        </p:nvSpPr>
        <p:spPr/>
        <p:txBody>
          <a:bodyPr/>
          <a:lstStyle/>
          <a:p>
            <a:r>
              <a:rPr lang="x-none"/>
              <a:t>1</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E56D918-A75B-47A2-B961-825211B91930}" type="slidenum">
              <a:rPr lang="x-none" smtClean="0"/>
              <a:t>‹#›</a:t>
            </a:fld>
            <a:endParaRPr lang="x-none"/>
          </a:p>
        </p:txBody>
      </p:sp>
    </p:spTree>
    <p:extLst>
      <p:ext uri="{BB962C8B-B14F-4D97-AF65-F5344CB8AC3E}">
        <p14:creationId xmlns:p14="http://schemas.microsoft.com/office/powerpoint/2010/main" val="3855930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62B86729-7908-4A9B-A809-9D3CC141E284}" type="datetime1">
              <a:rPr lang="x-none" smtClean="0"/>
              <a:t>20.01.2026</a:t>
            </a:fld>
            <a:endParaRPr lang="x-none"/>
          </a:p>
        </p:txBody>
      </p:sp>
      <p:sp>
        <p:nvSpPr>
          <p:cNvPr id="5" name="Footer Placeholder 4"/>
          <p:cNvSpPr>
            <a:spLocks noGrp="1"/>
          </p:cNvSpPr>
          <p:nvPr>
            <p:ph type="ftr" sz="quarter" idx="11"/>
          </p:nvPr>
        </p:nvSpPr>
        <p:spPr/>
        <p:txBody>
          <a:bodyPr/>
          <a:lstStyle/>
          <a:p>
            <a:r>
              <a:rPr lang="x-none"/>
              <a:t>1</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E56D918-A75B-47A2-B961-825211B91930}" type="slidenum">
              <a:rPr lang="x-none" smtClean="0"/>
              <a:t>‹#›</a:t>
            </a:fld>
            <a:endParaRPr lang="x-none"/>
          </a:p>
        </p:txBody>
      </p:sp>
    </p:spTree>
    <p:extLst>
      <p:ext uri="{BB962C8B-B14F-4D97-AF65-F5344CB8AC3E}">
        <p14:creationId xmlns:p14="http://schemas.microsoft.com/office/powerpoint/2010/main" val="1318882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D2417C9F-3028-423C-863C-7B6E93305F2F}" type="datetime1">
              <a:rPr lang="x-none" smtClean="0"/>
              <a:t>20.01.2026</a:t>
            </a:fld>
            <a:endParaRPr lang="x-none"/>
          </a:p>
        </p:txBody>
      </p:sp>
      <p:sp>
        <p:nvSpPr>
          <p:cNvPr id="6" name="Footer Placeholder 5"/>
          <p:cNvSpPr>
            <a:spLocks noGrp="1"/>
          </p:cNvSpPr>
          <p:nvPr>
            <p:ph type="ftr" sz="quarter" idx="11"/>
          </p:nvPr>
        </p:nvSpPr>
        <p:spPr/>
        <p:txBody>
          <a:bodyPr/>
          <a:lstStyle/>
          <a:p>
            <a:r>
              <a:rPr lang="x-none"/>
              <a:t>1</a:t>
            </a: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E56D918-A75B-47A2-B961-825211B91930}" type="slidenum">
              <a:rPr lang="x-none" smtClean="0"/>
              <a:t>‹#›</a:t>
            </a:fld>
            <a:endParaRPr lang="x-none"/>
          </a:p>
        </p:txBody>
      </p:sp>
    </p:spTree>
    <p:extLst>
      <p:ext uri="{BB962C8B-B14F-4D97-AF65-F5344CB8AC3E}">
        <p14:creationId xmlns:p14="http://schemas.microsoft.com/office/powerpoint/2010/main" val="700293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B66D51F-4C00-4F5B-B7DA-4B269EF713F8}" type="datetime1">
              <a:rPr lang="x-none" smtClean="0"/>
              <a:t>20.01.2026</a:t>
            </a:fld>
            <a:endParaRPr lang="x-none"/>
          </a:p>
        </p:txBody>
      </p:sp>
      <p:sp>
        <p:nvSpPr>
          <p:cNvPr id="8" name="Footer Placeholder 7"/>
          <p:cNvSpPr>
            <a:spLocks noGrp="1"/>
          </p:cNvSpPr>
          <p:nvPr>
            <p:ph type="ftr" sz="quarter" idx="11"/>
          </p:nvPr>
        </p:nvSpPr>
        <p:spPr/>
        <p:txBody>
          <a:bodyPr/>
          <a:lstStyle/>
          <a:p>
            <a:r>
              <a:rPr lang="x-none"/>
              <a:t>1</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E56D918-A75B-47A2-B961-825211B91930}" type="slidenum">
              <a:rPr lang="x-none" smtClean="0"/>
              <a:t>‹#›</a:t>
            </a:fld>
            <a:endParaRPr lang="x-none"/>
          </a:p>
        </p:txBody>
      </p:sp>
    </p:spTree>
    <p:extLst>
      <p:ext uri="{BB962C8B-B14F-4D97-AF65-F5344CB8AC3E}">
        <p14:creationId xmlns:p14="http://schemas.microsoft.com/office/powerpoint/2010/main" val="311571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DB2D2DC-B773-46EC-9634-7AD4570A52C5}" type="datetime1">
              <a:rPr lang="x-none" smtClean="0"/>
              <a:t>20.01.2026</a:t>
            </a:fld>
            <a:endParaRPr lang="x-none"/>
          </a:p>
        </p:txBody>
      </p:sp>
      <p:sp>
        <p:nvSpPr>
          <p:cNvPr id="4" name="Footer Placeholder 3"/>
          <p:cNvSpPr>
            <a:spLocks noGrp="1"/>
          </p:cNvSpPr>
          <p:nvPr>
            <p:ph type="ftr" sz="quarter" idx="11"/>
          </p:nvPr>
        </p:nvSpPr>
        <p:spPr/>
        <p:txBody>
          <a:bodyPr/>
          <a:lstStyle/>
          <a:p>
            <a:r>
              <a:rPr lang="x-none"/>
              <a:t>1</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E56D918-A75B-47A2-B961-825211B91930}" type="slidenum">
              <a:rPr lang="x-none" smtClean="0"/>
              <a:t>‹#›</a:t>
            </a:fld>
            <a:endParaRPr lang="x-none"/>
          </a:p>
        </p:txBody>
      </p:sp>
    </p:spTree>
    <p:extLst>
      <p:ext uri="{BB962C8B-B14F-4D97-AF65-F5344CB8AC3E}">
        <p14:creationId xmlns:p14="http://schemas.microsoft.com/office/powerpoint/2010/main" val="3378705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2CABB2-BEDF-4F8A-8739-0871FB6273FC}" type="datetime1">
              <a:rPr lang="x-none" smtClean="0"/>
              <a:t>20.01.2026</a:t>
            </a:fld>
            <a:endParaRPr lang="x-none"/>
          </a:p>
        </p:txBody>
      </p:sp>
      <p:sp>
        <p:nvSpPr>
          <p:cNvPr id="3" name="Footer Placeholder 2"/>
          <p:cNvSpPr>
            <a:spLocks noGrp="1"/>
          </p:cNvSpPr>
          <p:nvPr>
            <p:ph type="ftr" sz="quarter" idx="11"/>
          </p:nvPr>
        </p:nvSpPr>
        <p:spPr/>
        <p:txBody>
          <a:bodyPr/>
          <a:lstStyle/>
          <a:p>
            <a:r>
              <a:rPr lang="x-none"/>
              <a:t>1</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E56D918-A75B-47A2-B961-825211B91930}" type="slidenum">
              <a:rPr lang="x-none" smtClean="0"/>
              <a:t>‹#›</a:t>
            </a:fld>
            <a:endParaRPr lang="x-none"/>
          </a:p>
        </p:txBody>
      </p:sp>
    </p:spTree>
    <p:extLst>
      <p:ext uri="{BB962C8B-B14F-4D97-AF65-F5344CB8AC3E}">
        <p14:creationId xmlns:p14="http://schemas.microsoft.com/office/powerpoint/2010/main" val="3620618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E98D3748-AE7D-47C4-BDD5-64EF8EB57368}" type="datetime1">
              <a:rPr lang="x-none" smtClean="0"/>
              <a:t>20.01.2026</a:t>
            </a:fld>
            <a:endParaRPr lang="x-none"/>
          </a:p>
        </p:txBody>
      </p:sp>
      <p:sp>
        <p:nvSpPr>
          <p:cNvPr id="6" name="Footer Placeholder 5"/>
          <p:cNvSpPr>
            <a:spLocks noGrp="1"/>
          </p:cNvSpPr>
          <p:nvPr>
            <p:ph type="ftr" sz="quarter" idx="11"/>
          </p:nvPr>
        </p:nvSpPr>
        <p:spPr/>
        <p:txBody>
          <a:bodyPr/>
          <a:lstStyle/>
          <a:p>
            <a:r>
              <a:rPr lang="x-none"/>
              <a:t>1</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E56D918-A75B-47A2-B961-825211B91930}" type="slidenum">
              <a:rPr lang="x-none" smtClean="0"/>
              <a:t>‹#›</a:t>
            </a:fld>
            <a:endParaRPr lang="x-none"/>
          </a:p>
        </p:txBody>
      </p:sp>
    </p:spTree>
    <p:extLst>
      <p:ext uri="{BB962C8B-B14F-4D97-AF65-F5344CB8AC3E}">
        <p14:creationId xmlns:p14="http://schemas.microsoft.com/office/powerpoint/2010/main" val="2418526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F5187151-6854-4827-B22F-6D99E3CC7D5B}" type="datetime1">
              <a:rPr lang="x-none" smtClean="0"/>
              <a:t>20.01.2026</a:t>
            </a:fld>
            <a:endParaRPr lang="x-none"/>
          </a:p>
        </p:txBody>
      </p:sp>
      <p:sp>
        <p:nvSpPr>
          <p:cNvPr id="6" name="Footer Placeholder 5"/>
          <p:cNvSpPr>
            <a:spLocks noGrp="1"/>
          </p:cNvSpPr>
          <p:nvPr>
            <p:ph type="ftr" sz="quarter" idx="11"/>
          </p:nvPr>
        </p:nvSpPr>
        <p:spPr/>
        <p:txBody>
          <a:bodyPr/>
          <a:lstStyle/>
          <a:p>
            <a:r>
              <a:rPr lang="x-none"/>
              <a:t>1</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56D918-A75B-47A2-B961-825211B91930}" type="slidenum">
              <a:rPr lang="x-none" smtClean="0"/>
              <a:t>‹#›</a:t>
            </a:fld>
            <a:endParaRPr lang="x-none"/>
          </a:p>
        </p:txBody>
      </p:sp>
    </p:spTree>
    <p:extLst>
      <p:ext uri="{BB962C8B-B14F-4D97-AF65-F5344CB8AC3E}">
        <p14:creationId xmlns:p14="http://schemas.microsoft.com/office/powerpoint/2010/main" val="151166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8C916CA-0EBC-49DE-9CFA-4943BBB68055}" type="datetime1">
              <a:rPr lang="x-none" smtClean="0"/>
              <a:t>20.01.2026</a:t>
            </a:fld>
            <a:endParaRPr lang="x-none"/>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x-none"/>
              <a:t>1</a:t>
            </a: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E56D918-A75B-47A2-B961-825211B91930}" type="slidenum">
              <a:rPr lang="x-none" smtClean="0"/>
              <a:t>‹#›</a:t>
            </a:fld>
            <a:endParaRPr lang="x-none"/>
          </a:p>
        </p:txBody>
      </p:sp>
    </p:spTree>
    <p:extLst>
      <p:ext uri="{BB962C8B-B14F-4D97-AF65-F5344CB8AC3E}">
        <p14:creationId xmlns:p14="http://schemas.microsoft.com/office/powerpoint/2010/main" val="1067679243"/>
      </p:ext>
    </p:extLst>
  </p:cSld>
  <p:clrMap bg1="lt1" tx1="dk1" bg2="lt2" tx2="dk2" accent1="accent1" accent2="accent2" accent3="accent3" accent4="accent4" accent5="accent5" accent6="accent6" hlink="hlink" folHlink="folHlink"/>
  <p:sldLayoutIdLst>
    <p:sldLayoutId id="2147484055" r:id="rId1"/>
    <p:sldLayoutId id="2147484056" r:id="rId2"/>
    <p:sldLayoutId id="2147484057" r:id="rId3"/>
    <p:sldLayoutId id="2147484058" r:id="rId4"/>
    <p:sldLayoutId id="2147484059" r:id="rId5"/>
    <p:sldLayoutId id="2147484060" r:id="rId6"/>
    <p:sldLayoutId id="2147484061" r:id="rId7"/>
    <p:sldLayoutId id="2147484062" r:id="rId8"/>
    <p:sldLayoutId id="2147484063" r:id="rId9"/>
    <p:sldLayoutId id="2147484064" r:id="rId10"/>
    <p:sldLayoutId id="2147484065" r:id="rId11"/>
    <p:sldLayoutId id="2147484066" r:id="rId12"/>
    <p:sldLayoutId id="2147484067" r:id="rId13"/>
    <p:sldLayoutId id="2147484068" r:id="rId14"/>
    <p:sldLayoutId id="2147484069" r:id="rId15"/>
    <p:sldLayoutId id="2147484070" r:id="rId16"/>
  </p:sldLayoutIdLst>
  <p:hf sldNum="0"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угольник 7"/>
          <p:cNvSpPr/>
          <p:nvPr/>
        </p:nvSpPr>
        <p:spPr>
          <a:xfrm>
            <a:off x="1180730" y="1083076"/>
            <a:ext cx="10559897" cy="3970318"/>
          </a:xfrm>
          <a:prstGeom prst="rect">
            <a:avLst/>
          </a:prstGeom>
          <a:noFill/>
        </p:spPr>
        <p:txBody>
          <a:bodyPr wrap="square" lIns="91440" tIns="45720" rIns="91440" bIns="45720">
            <a:spAutoFit/>
          </a:bodyPr>
          <a:lstStyle/>
          <a:p>
            <a:pPr algn="ctr"/>
            <a:endParaRPr lang="ru-RU" sz="3200" dirty="0">
              <a:ln w="0"/>
              <a:effectLst>
                <a:outerShdw blurRad="38100" dist="19050" dir="2700000" algn="tl" rotWithShape="0">
                  <a:schemeClr val="dk1">
                    <a:alpha val="40000"/>
                  </a:schemeClr>
                </a:outerShdw>
              </a:effectLst>
              <a:latin typeface="Monotype Corsiva" panose="03010101010201010101" pitchFamily="66" charset="0"/>
            </a:endParaRPr>
          </a:p>
          <a:p>
            <a:pPr algn="ctr"/>
            <a:endParaRPr lang="ru-RU" sz="3200" dirty="0">
              <a:ln w="0"/>
              <a:latin typeface="Times New Roman" panose="02020603050405020304" pitchFamily="18" charset="0"/>
              <a:cs typeface="Times New Roman" panose="02020603050405020304" pitchFamily="18" charset="0"/>
            </a:endParaRPr>
          </a:p>
          <a:p>
            <a:pPr algn="ctr"/>
            <a:r>
              <a:rPr lang="kk-KZ" sz="2800" b="1" i="1" dirty="0">
                <a:effectLst/>
                <a:latin typeface="Times New Roman" panose="02020603050405020304" pitchFamily="18" charset="0"/>
                <a:ea typeface="Calibri" panose="020F0502020204030204" pitchFamily="34" charset="0"/>
                <a:cs typeface="Times New Roman" panose="02020603050405020304" pitchFamily="18" charset="0"/>
              </a:rPr>
              <a:t>«</a:t>
            </a:r>
            <a:r>
              <a:rPr lang="ru-RU" sz="2800" b="1" i="1" dirty="0">
                <a:effectLst/>
                <a:latin typeface="Times New Roman" panose="02020603050405020304" pitchFamily="18" charset="0"/>
                <a:ea typeface="Calibri" panose="020F0502020204030204" pitchFamily="34" charset="0"/>
                <a:cs typeface="Times New Roman" panose="02020603050405020304" pitchFamily="18" charset="0"/>
              </a:rPr>
              <a:t>Университет </a:t>
            </a:r>
            <a:r>
              <a:rPr lang="ru-RU" sz="2800" b="1" i="1" dirty="0" err="1">
                <a:effectLst/>
                <a:latin typeface="Times New Roman" panose="02020603050405020304" pitchFamily="18" charset="0"/>
                <a:ea typeface="Calibri" panose="020F0502020204030204" pitchFamily="34" charset="0"/>
                <a:cs typeface="Times New Roman" panose="02020603050405020304" pitchFamily="18" charset="0"/>
              </a:rPr>
              <a:t>оқытушы</a:t>
            </a:r>
            <a:r>
              <a:rPr lang="ru-RU" sz="2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b="1" i="1" dirty="0" err="1">
                <a:effectLst/>
                <a:latin typeface="Times New Roman" panose="02020603050405020304" pitchFamily="18" charset="0"/>
                <a:ea typeface="Calibri" panose="020F0502020204030204" pitchFamily="34" charset="0"/>
                <a:cs typeface="Times New Roman" panose="02020603050405020304" pitchFamily="18" charset="0"/>
              </a:rPr>
              <a:t>көзімен</a:t>
            </a:r>
            <a:r>
              <a:rPr lang="kk-KZ" sz="2800" b="1" i="1"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2800" i="1"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r>
              <a:rPr lang="ru-RU" sz="2800" b="1" i="1" dirty="0">
                <a:effectLst/>
                <a:latin typeface="Times New Roman" panose="02020603050405020304" pitchFamily="18" charset="0"/>
                <a:ea typeface="Calibri" panose="020F0502020204030204" pitchFamily="34" charset="0"/>
                <a:cs typeface="Times New Roman" panose="02020603050405020304" pitchFamily="18" charset="0"/>
              </a:rPr>
              <a:t>«Университет </a:t>
            </a:r>
            <a:r>
              <a:rPr lang="ru-RU" sz="2800" b="1" i="1" dirty="0" err="1">
                <a:effectLst/>
                <a:latin typeface="Times New Roman" panose="02020603050405020304" pitchFamily="18" charset="0"/>
                <a:ea typeface="Calibri" panose="020F0502020204030204" pitchFamily="34" charset="0"/>
                <a:cs typeface="Times New Roman" panose="02020603050405020304" pitchFamily="18" charset="0"/>
              </a:rPr>
              <a:t>қызметкердің</a:t>
            </a:r>
            <a:r>
              <a:rPr lang="ru-RU" sz="28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b="1" i="1" dirty="0" err="1">
                <a:effectLst/>
                <a:latin typeface="Times New Roman" panose="02020603050405020304" pitchFamily="18" charset="0"/>
                <a:ea typeface="Calibri" panose="020F0502020204030204" pitchFamily="34" charset="0"/>
                <a:cs typeface="Times New Roman" panose="02020603050405020304" pitchFamily="18" charset="0"/>
              </a:rPr>
              <a:t>көзімен</a:t>
            </a:r>
            <a:r>
              <a:rPr lang="kk-KZ" sz="2800" b="1" i="1" dirty="0">
                <a:latin typeface="Times New Roman" panose="02020603050405020304" pitchFamily="18" charset="0"/>
                <a:ea typeface="Calibri" panose="020F0502020204030204" pitchFamily="34" charset="0"/>
                <a:cs typeface="Times New Roman" panose="02020603050405020304" pitchFamily="18" charset="0"/>
              </a:rPr>
              <a:t>»</a:t>
            </a:r>
            <a:endParaRPr lang="ru-RU" sz="2800" i="1" dirty="0">
              <a:latin typeface="Times New Roman" panose="02020603050405020304" pitchFamily="18" charset="0"/>
              <a:ea typeface="Calibri" panose="020F0502020204030204" pitchFamily="34" charset="0"/>
              <a:cs typeface="Times New Roman" panose="02020603050405020304" pitchFamily="18" charset="0"/>
            </a:endParaRPr>
          </a:p>
          <a:p>
            <a:pPr algn="ctr"/>
            <a:r>
              <a:rPr lang="ru-RU" sz="2800" b="1" i="1" dirty="0" err="1">
                <a:ln w="0"/>
                <a:latin typeface="Times New Roman" panose="02020603050405020304" pitchFamily="18" charset="0"/>
                <a:cs typeface="Times New Roman" panose="02020603050405020304" pitchFamily="18" charset="0"/>
              </a:rPr>
              <a:t>сауалнамаларының</a:t>
            </a:r>
            <a:r>
              <a:rPr lang="ru-RU" sz="2800" b="1" i="1" dirty="0">
                <a:ln w="0"/>
                <a:latin typeface="Times New Roman" panose="02020603050405020304" pitchFamily="18" charset="0"/>
                <a:cs typeface="Times New Roman" panose="02020603050405020304" pitchFamily="18" charset="0"/>
              </a:rPr>
              <a:t> </a:t>
            </a:r>
            <a:r>
              <a:rPr lang="ru-RU" sz="2800" b="1" i="1" dirty="0" err="1">
                <a:ln w="0"/>
                <a:latin typeface="Times New Roman" panose="02020603050405020304" pitchFamily="18" charset="0"/>
                <a:cs typeface="Times New Roman" panose="02020603050405020304" pitchFamily="18" charset="0"/>
              </a:rPr>
              <a:t>қорытындысы</a:t>
            </a:r>
            <a:r>
              <a:rPr lang="ru-RU" sz="2800" b="1" i="1" dirty="0">
                <a:ln w="0"/>
                <a:latin typeface="Times New Roman" panose="02020603050405020304" pitchFamily="18" charset="0"/>
                <a:cs typeface="Times New Roman" panose="02020603050405020304" pitchFamily="18" charset="0"/>
              </a:rPr>
              <a:t> </a:t>
            </a:r>
            <a:r>
              <a:rPr lang="ru-RU" sz="2800" b="1" i="1" dirty="0" err="1">
                <a:ln w="0"/>
                <a:latin typeface="Times New Roman" panose="02020603050405020304" pitchFamily="18" charset="0"/>
                <a:cs typeface="Times New Roman" panose="02020603050405020304" pitchFamily="18" charset="0"/>
              </a:rPr>
              <a:t>туралы</a:t>
            </a:r>
            <a:endParaRPr lang="ru-RU" sz="2800" b="1" i="1" dirty="0">
              <a:ln w="0"/>
              <a:latin typeface="Times New Roman" panose="02020603050405020304" pitchFamily="18" charset="0"/>
              <a:cs typeface="Times New Roman" panose="02020603050405020304" pitchFamily="18" charset="0"/>
            </a:endParaRPr>
          </a:p>
          <a:p>
            <a:pPr algn="ctr"/>
            <a:endParaRPr lang="ru-RU" sz="2000" i="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a:p>
            <a:pPr algn="ctr"/>
            <a:r>
              <a:rPr lang="ru-RU" sz="2000" i="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r>
              <a:rPr lang="kk-KZ" sz="2000" i="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11</a:t>
            </a:r>
            <a:r>
              <a:rPr lang="en-US" sz="2000" i="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 </a:t>
            </a:r>
            <a:r>
              <a:rPr lang="kk-KZ" sz="2000" i="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30</a:t>
            </a:r>
            <a:r>
              <a:rPr lang="ru-RU" sz="2000" i="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ru-RU" sz="2000" i="1"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наурыз</a:t>
            </a:r>
            <a:r>
              <a:rPr lang="ru-RU" sz="2000" i="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2025 </a:t>
            </a:r>
            <a:r>
              <a:rPr lang="ru-RU" sz="2000" i="1"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жыл</a:t>
            </a:r>
            <a:r>
              <a:rPr lang="ru-RU" sz="2000" i="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p>
          <a:p>
            <a:pPr algn="ctr"/>
            <a:endParaRPr lang="ru-RU" sz="3200" dirty="0">
              <a:ln w="0"/>
              <a:effectLst>
                <a:outerShdw blurRad="38100" dist="19050" dir="2700000" algn="tl" rotWithShape="0">
                  <a:schemeClr val="dk1">
                    <a:alpha val="40000"/>
                  </a:schemeClr>
                </a:outerShdw>
              </a:effectLst>
              <a:latin typeface="Monotype Corsiva" panose="03010101010201010101" pitchFamily="66" charset="0"/>
            </a:endParaRPr>
          </a:p>
          <a:p>
            <a:pPr algn="ctr"/>
            <a:endParaRPr lang="ru-RU" sz="3200" dirty="0">
              <a:ln w="0"/>
              <a:effectLst>
                <a:outerShdw blurRad="38100" dist="19050" dir="2700000" algn="tl" rotWithShape="0">
                  <a:schemeClr val="dk1">
                    <a:alpha val="40000"/>
                  </a:schemeClr>
                </a:outerShdw>
              </a:effectLst>
              <a:latin typeface="Monotype Corsiva" panose="03010101010201010101" pitchFamily="66" charset="0"/>
            </a:endParaRPr>
          </a:p>
        </p:txBody>
      </p:sp>
    </p:spTree>
    <p:extLst>
      <p:ext uri="{BB962C8B-B14F-4D97-AF65-F5344CB8AC3E}">
        <p14:creationId xmlns:p14="http://schemas.microsoft.com/office/powerpoint/2010/main" val="3391752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3FBB729-CA54-397F-6979-1E7925A7E11C}"/>
              </a:ext>
            </a:extLst>
          </p:cNvPr>
          <p:cNvSpPr txBox="1"/>
          <p:nvPr/>
        </p:nvSpPr>
        <p:spPr>
          <a:xfrm>
            <a:off x="1571346" y="652041"/>
            <a:ext cx="9676661" cy="725135"/>
          </a:xfrm>
          <a:prstGeom prst="rect">
            <a:avLst/>
          </a:prstGeom>
          <a:noFill/>
        </p:spPr>
        <p:txBody>
          <a:bodyPr wrap="square">
            <a:spAutoFit/>
          </a:bodyPr>
          <a:lstStyle/>
          <a:p>
            <a:pPr indent="270510" algn="ctr">
              <a:tabLst>
                <a:tab pos="450215" algn="l"/>
              </a:tabLst>
            </a:pPr>
            <a:r>
              <a:rPr lang="ru-RU" sz="2400" b="1" i="1" dirty="0">
                <a:latin typeface="Times New Roman" panose="02020603050405020304" pitchFamily="18" charset="0"/>
                <a:ea typeface="Tahoma" panose="020B0604030504040204" pitchFamily="34" charset="0"/>
                <a:cs typeface="Times New Roman" panose="02020603050405020304" pitchFamily="18" charset="0"/>
              </a:rPr>
              <a:t>«</a:t>
            </a:r>
            <a:r>
              <a:rPr lang="ru-RU" sz="2400" b="1" i="1" dirty="0">
                <a:effectLst/>
                <a:latin typeface="Times New Roman" panose="02020603050405020304" pitchFamily="18" charset="0"/>
                <a:ea typeface="Calibri" panose="020F0502020204030204" pitchFamily="34" charset="0"/>
                <a:cs typeface="Times New Roman" panose="02020603050405020304" pitchFamily="18" charset="0"/>
              </a:rPr>
              <a:t>Университет </a:t>
            </a:r>
            <a:r>
              <a:rPr lang="ru-RU" sz="2400" b="1" i="1" dirty="0" err="1">
                <a:effectLst/>
                <a:latin typeface="Times New Roman" panose="02020603050405020304" pitchFamily="18" charset="0"/>
                <a:ea typeface="Calibri" panose="020F0502020204030204" pitchFamily="34" charset="0"/>
                <a:cs typeface="Times New Roman" panose="02020603050405020304" pitchFamily="18" charset="0"/>
              </a:rPr>
              <a:t>оқытушы</a:t>
            </a:r>
            <a:r>
              <a:rPr lang="ru-RU"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b="1" i="1" dirty="0" err="1">
                <a:effectLst/>
                <a:latin typeface="Times New Roman" panose="02020603050405020304" pitchFamily="18" charset="0"/>
                <a:ea typeface="Calibri" panose="020F0502020204030204" pitchFamily="34" charset="0"/>
                <a:cs typeface="Times New Roman" panose="02020603050405020304" pitchFamily="18" charset="0"/>
              </a:rPr>
              <a:t>көзімен</a:t>
            </a:r>
            <a:r>
              <a:rPr lang="ru-RU" sz="2400" b="1" i="1" dirty="0">
                <a:latin typeface="Times New Roman" panose="02020603050405020304" pitchFamily="18" charset="0"/>
                <a:ea typeface="Tahoma" panose="020B0604030504040204" pitchFamily="34" charset="0"/>
                <a:cs typeface="Times New Roman" panose="02020603050405020304" pitchFamily="18" charset="0"/>
              </a:rPr>
              <a:t>» </a:t>
            </a:r>
            <a:r>
              <a:rPr lang="ru-RU" sz="2400" b="1" i="1" dirty="0" err="1">
                <a:latin typeface="Times New Roman" panose="02020603050405020304" pitchFamily="18" charset="0"/>
                <a:ea typeface="Tahoma" panose="020B0604030504040204" pitchFamily="34" charset="0"/>
                <a:cs typeface="Times New Roman" panose="02020603050405020304" pitchFamily="18" charset="0"/>
              </a:rPr>
              <a:t>сауалнамасы</a:t>
            </a:r>
            <a:r>
              <a:rPr lang="en-US" sz="2400" b="1" i="1" dirty="0">
                <a:latin typeface="Times New Roman" panose="02020603050405020304" pitchFamily="18" charset="0"/>
                <a:ea typeface="Tahoma" panose="020B0604030504040204" pitchFamily="34" charset="0"/>
                <a:cs typeface="Times New Roman" panose="02020603050405020304" pitchFamily="18" charset="0"/>
              </a:rPr>
              <a:t> </a:t>
            </a:r>
            <a:r>
              <a:rPr lang="en-US" sz="2400" b="1" i="1" dirty="0">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 </a:t>
            </a:r>
            <a:endParaRPr lang="ru-RU" sz="2400" b="1" i="1" dirty="0">
              <a:effectLst/>
              <a:latin typeface="Times New Roman" panose="02020603050405020304" pitchFamily="18" charset="0"/>
              <a:ea typeface="Tahoma" panose="020B0604030504040204" pitchFamily="34" charset="0"/>
              <a:cs typeface="Times New Roman" panose="02020603050405020304" pitchFamily="18" charset="0"/>
            </a:endParaRPr>
          </a:p>
          <a:p>
            <a:pPr indent="270510" algn="just">
              <a:lnSpc>
                <a:spcPct val="107000"/>
              </a:lnSpc>
              <a:spcAft>
                <a:spcPts val="800"/>
              </a:spcAft>
              <a:tabLst>
                <a:tab pos="450215" algn="l"/>
              </a:tabLst>
            </a:pPr>
            <a:endParaRPr lang="ru-RU" sz="1600" dirty="0">
              <a:latin typeface="Monotype Corsiva" panose="03010101010201010101" pitchFamily="66" charset="0"/>
              <a:ea typeface="Calibri" panose="020F0502020204030204" pitchFamily="34" charset="0"/>
              <a:cs typeface="Times New Roman" panose="02020603050405020304" pitchFamily="18" charset="0"/>
            </a:endParaRPr>
          </a:p>
        </p:txBody>
      </p:sp>
      <p:graphicFrame>
        <p:nvGraphicFramePr>
          <p:cNvPr id="8" name="Таблица 7">
            <a:extLst>
              <a:ext uri="{FF2B5EF4-FFF2-40B4-BE49-F238E27FC236}">
                <a16:creationId xmlns:a16="http://schemas.microsoft.com/office/drawing/2014/main" id="{AA6B5D2A-3090-2404-B95D-B94042DA10DF}"/>
              </a:ext>
            </a:extLst>
          </p:cNvPr>
          <p:cNvGraphicFramePr>
            <a:graphicFrameLocks noGrp="1"/>
          </p:cNvGraphicFramePr>
          <p:nvPr>
            <p:extLst>
              <p:ext uri="{D42A27DB-BD31-4B8C-83A1-F6EECF244321}">
                <p14:modId xmlns:p14="http://schemas.microsoft.com/office/powerpoint/2010/main" val="600686989"/>
              </p:ext>
            </p:extLst>
          </p:nvPr>
        </p:nvGraphicFramePr>
        <p:xfrm>
          <a:off x="1828800" y="1377176"/>
          <a:ext cx="9197266" cy="4740558"/>
        </p:xfrm>
        <a:graphic>
          <a:graphicData uri="http://schemas.openxmlformats.org/drawingml/2006/table">
            <a:tbl>
              <a:tblPr firstRow="1" bandRow="1">
                <a:tableStyleId>{93296810-A885-4BE3-A3E7-6D5BEEA58F35}</a:tableStyleId>
              </a:tblPr>
              <a:tblGrid>
                <a:gridCol w="3351659">
                  <a:extLst>
                    <a:ext uri="{9D8B030D-6E8A-4147-A177-3AD203B41FA5}">
                      <a16:colId xmlns:a16="http://schemas.microsoft.com/office/drawing/2014/main" val="3534352094"/>
                    </a:ext>
                  </a:extLst>
                </a:gridCol>
                <a:gridCol w="5845607">
                  <a:extLst>
                    <a:ext uri="{9D8B030D-6E8A-4147-A177-3AD203B41FA5}">
                      <a16:colId xmlns:a16="http://schemas.microsoft.com/office/drawing/2014/main" val="2197344618"/>
                    </a:ext>
                  </a:extLst>
                </a:gridCol>
              </a:tblGrid>
              <a:tr h="467122">
                <a:tc gridSpan="2">
                  <a:txBody>
                    <a:bodyPr/>
                    <a:lstStyle/>
                    <a:p>
                      <a:pPr algn="ctr"/>
                      <a:r>
                        <a:rPr lang="ru-RU" sz="1800" b="1" dirty="0">
                          <a:solidFill>
                            <a:schemeClr val="bg1"/>
                          </a:solidFill>
                          <a:effectLst/>
                          <a:latin typeface="Times New Roman" panose="02020603050405020304" pitchFamily="18" charset="0"/>
                          <a:cs typeface="Times New Roman" panose="02020603050405020304" pitchFamily="18" charset="0"/>
                        </a:rPr>
                        <a:t>САУАЛНАМА ТУРАЛЫ ЖАЛПЫ АҚПАРАТ</a:t>
                      </a:r>
                    </a:p>
                  </a:txBody>
                  <a:tcPr/>
                </a:tc>
                <a:tc hMerge="1">
                  <a:txBody>
                    <a:bodyPr/>
                    <a:lstStyle/>
                    <a:p>
                      <a:endParaRPr lang="ru-RU" dirty="0">
                        <a:latin typeface="Monotype Corsiva" panose="03010101010201010101" pitchFamily="66" charset="0"/>
                      </a:endParaRPr>
                    </a:p>
                  </a:txBody>
                  <a:tcPr/>
                </a:tc>
                <a:extLst>
                  <a:ext uri="{0D108BD9-81ED-4DB2-BD59-A6C34878D82A}">
                    <a16:rowId xmlns:a16="http://schemas.microsoft.com/office/drawing/2014/main" val="638498378"/>
                  </a:ext>
                </a:extLst>
              </a:tr>
              <a:tr h="94112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Сауалнаманың</a:t>
                      </a: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мақсаты</a:t>
                      </a:r>
                      <a:endParaRPr lang="ru-RU" sz="1800" b="1" dirty="0">
                        <a:solidFill>
                          <a:srgbClr val="C00000"/>
                        </a:solidFill>
                        <a:effectLst/>
                        <a:latin typeface="Times New Roman" panose="02020603050405020304" pitchFamily="18"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kk-KZ" sz="1800" kern="1200" dirty="0">
                          <a:solidFill>
                            <a:schemeClr val="dk1"/>
                          </a:solidFill>
                          <a:effectLst/>
                          <a:latin typeface="Times New Roman" panose="02020603050405020304" pitchFamily="18" charset="0"/>
                          <a:ea typeface="+mn-ea"/>
                          <a:cs typeface="Times New Roman" panose="02020603050405020304" pitchFamily="18" charset="0"/>
                        </a:rPr>
                        <a:t>Қызметкерлердің, профессор-оқытушылар құрамының университет қызметіне қанағаттанушылық деңгейін анықтау және білім беру үдерісінің сапасын жақсарту</a:t>
                      </a:r>
                      <a:endParaRPr lang="ru-RU" sz="1800" b="0" dirty="0">
                        <a:effectLst/>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376296383"/>
                  </a:ext>
                </a:extLst>
              </a:tr>
              <a:tr h="55621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Сауалнама</a:t>
                      </a:r>
                      <a:r>
                        <a:rPr lang="ru-RU" sz="1800" b="1" dirty="0">
                          <a:solidFill>
                            <a:srgbClr val="C00000"/>
                          </a:solidFill>
                          <a:effectLst/>
                          <a:latin typeface="Times New Roman" panose="02020603050405020304" pitchFamily="18" charset="0"/>
                          <a:cs typeface="Times New Roman" panose="02020603050405020304" pitchFamily="18" charset="0"/>
                        </a:rPr>
                        <a:t> форматы</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800" b="0" dirty="0">
                          <a:effectLst/>
                          <a:latin typeface="Times New Roman" panose="02020603050405020304" pitchFamily="18" charset="0"/>
                          <a:cs typeface="Times New Roman" panose="02020603050405020304" pitchFamily="18" charset="0"/>
                        </a:rPr>
                        <a:t> </a:t>
                      </a:r>
                      <a:r>
                        <a:rPr lang="ru-RU" sz="1800" b="0" dirty="0" err="1">
                          <a:effectLst/>
                          <a:latin typeface="Times New Roman" panose="02020603050405020304" pitchFamily="18" charset="0"/>
                          <a:cs typeface="Times New Roman" panose="02020603050405020304" pitchFamily="18" charset="0"/>
                        </a:rPr>
                        <a:t>Анонимді</a:t>
                      </a:r>
                      <a:r>
                        <a:rPr lang="ru-RU" sz="1800" b="0" dirty="0">
                          <a:effectLst/>
                          <a:latin typeface="Times New Roman" panose="02020603050405020304" pitchFamily="18" charset="0"/>
                          <a:cs typeface="Times New Roman" panose="02020603050405020304" pitchFamily="18" charset="0"/>
                        </a:rPr>
                        <a:t>, </a:t>
                      </a:r>
                      <a:r>
                        <a:rPr lang="en-US" sz="1800" b="0" dirty="0">
                          <a:effectLst/>
                          <a:latin typeface="Times New Roman" panose="02020603050405020304" pitchFamily="18" charset="0"/>
                          <a:cs typeface="Times New Roman" panose="02020603050405020304" pitchFamily="18" charset="0"/>
                        </a:rPr>
                        <a:t>on-line (PLATONUS)</a:t>
                      </a:r>
                      <a:endParaRPr lang="ru-RU" sz="1800" b="0" dirty="0">
                        <a:effectLst/>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865610455"/>
                  </a:ext>
                </a:extLst>
              </a:tr>
              <a:tr h="45115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Сұрақтар</a:t>
                      </a:r>
                      <a:r>
                        <a:rPr lang="ru-RU" sz="1800" b="1" dirty="0">
                          <a:solidFill>
                            <a:srgbClr val="C00000"/>
                          </a:solidFill>
                          <a:effectLst/>
                          <a:latin typeface="Times New Roman" panose="02020603050405020304" pitchFamily="18" charset="0"/>
                          <a:cs typeface="Times New Roman" panose="02020603050405020304" pitchFamily="18" charset="0"/>
                        </a:rPr>
                        <a:t> саны</a:t>
                      </a:r>
                    </a:p>
                  </a:txBody>
                  <a:tcPr/>
                </a:tc>
                <a:tc>
                  <a:txBody>
                    <a:bodyPr/>
                    <a:lstStyle/>
                    <a:p>
                      <a:pPr algn="ctr"/>
                      <a:r>
                        <a:rPr lang="ru-RU" sz="1800" b="0" dirty="0">
                          <a:solidFill>
                            <a:schemeClr val="tx1"/>
                          </a:solidFill>
                          <a:effectLst/>
                          <a:latin typeface="Times New Roman" panose="02020603050405020304" pitchFamily="18" charset="0"/>
                          <a:cs typeface="Times New Roman" panose="02020603050405020304" pitchFamily="18" charset="0"/>
                        </a:rPr>
                        <a:t> 32</a:t>
                      </a:r>
                    </a:p>
                  </a:txBody>
                  <a:tcPr/>
                </a:tc>
                <a:extLst>
                  <a:ext uri="{0D108BD9-81ED-4DB2-BD59-A6C34878D82A}">
                    <a16:rowId xmlns:a16="http://schemas.microsoft.com/office/drawing/2014/main" val="38659572"/>
                  </a:ext>
                </a:extLst>
              </a:tr>
              <a:tr h="556218">
                <a:tc>
                  <a:txBody>
                    <a:bodyPr/>
                    <a:lstStyle/>
                    <a:p>
                      <a:pPr algn="ct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Сауалнаманы</a:t>
                      </a: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өткізу</a:t>
                      </a: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мерзімі</a:t>
                      </a:r>
                      <a:endParaRPr lang="ru-RU" sz="1800" b="1" dirty="0">
                        <a:solidFill>
                          <a:srgbClr val="C00000"/>
                        </a:solidFill>
                        <a:effectLst/>
                        <a:latin typeface="Times New Roman" panose="02020603050405020304" pitchFamily="18"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800" b="0" dirty="0">
                          <a:solidFill>
                            <a:schemeClr val="tx1"/>
                          </a:solidFill>
                          <a:effectLst/>
                          <a:latin typeface="Times New Roman" panose="02020603050405020304" pitchFamily="18" charset="0"/>
                          <a:cs typeface="Times New Roman" panose="02020603050405020304" pitchFamily="18" charset="0"/>
                        </a:rPr>
                        <a:t> 11-30 </a:t>
                      </a:r>
                      <a:r>
                        <a:rPr lang="ru-RU" sz="1800" b="0" dirty="0" err="1">
                          <a:solidFill>
                            <a:schemeClr val="tx1"/>
                          </a:solidFill>
                          <a:effectLst/>
                          <a:latin typeface="Times New Roman" panose="02020603050405020304" pitchFamily="18" charset="0"/>
                          <a:cs typeface="Times New Roman" panose="02020603050405020304" pitchFamily="18" charset="0"/>
                        </a:rPr>
                        <a:t>наурыз</a:t>
                      </a:r>
                      <a:r>
                        <a:rPr lang="ru-RU" sz="1800" b="0" dirty="0">
                          <a:solidFill>
                            <a:schemeClr val="tx1"/>
                          </a:solidFill>
                          <a:effectLst/>
                          <a:latin typeface="Times New Roman" panose="02020603050405020304" pitchFamily="18" charset="0"/>
                          <a:cs typeface="Times New Roman" panose="02020603050405020304" pitchFamily="18" charset="0"/>
                        </a:rPr>
                        <a:t> 2025 </a:t>
                      </a:r>
                      <a:r>
                        <a:rPr lang="ru-RU" sz="1800" b="0" dirty="0" err="1">
                          <a:solidFill>
                            <a:schemeClr val="tx1"/>
                          </a:solidFill>
                          <a:effectLst/>
                          <a:latin typeface="Times New Roman" panose="02020603050405020304" pitchFamily="18" charset="0"/>
                          <a:cs typeface="Times New Roman" panose="02020603050405020304" pitchFamily="18" charset="0"/>
                        </a:rPr>
                        <a:t>жыл</a:t>
                      </a:r>
                      <a:endParaRPr lang="ru-RU" sz="1800" b="0" dirty="0">
                        <a:solidFill>
                          <a:schemeClr val="tx1"/>
                        </a:solidFill>
                        <a:effectLst/>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59386157"/>
                  </a:ext>
                </a:extLst>
              </a:tr>
              <a:tr h="451154">
                <a:tc>
                  <a:txBody>
                    <a:bodyPr/>
                    <a:lstStyle/>
                    <a:p>
                      <a:pPr algn="ct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Мақсатты</a:t>
                      </a:r>
                      <a:r>
                        <a:rPr lang="ru-RU" sz="1800" b="1" dirty="0">
                          <a:solidFill>
                            <a:srgbClr val="C00000"/>
                          </a:solidFill>
                          <a:effectLst/>
                          <a:latin typeface="Times New Roman" panose="02020603050405020304" pitchFamily="18" charset="0"/>
                          <a:cs typeface="Times New Roman" panose="02020603050405020304" pitchFamily="18" charset="0"/>
                        </a:rPr>
                        <a:t> аудитория</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800" b="0" dirty="0">
                          <a:solidFill>
                            <a:schemeClr val="tx1"/>
                          </a:solidFill>
                          <a:effectLst/>
                          <a:latin typeface="Times New Roman" panose="02020603050405020304" pitchFamily="18" charset="0"/>
                          <a:cs typeface="Times New Roman" panose="02020603050405020304" pitchFamily="18" charset="0"/>
                        </a:rPr>
                        <a:t> 155 адам</a:t>
                      </a:r>
                    </a:p>
                  </a:txBody>
                  <a:tcPr/>
                </a:tc>
                <a:extLst>
                  <a:ext uri="{0D108BD9-81ED-4DB2-BD59-A6C34878D82A}">
                    <a16:rowId xmlns:a16="http://schemas.microsoft.com/office/drawing/2014/main" val="1542527248"/>
                  </a:ext>
                </a:extLst>
              </a:tr>
              <a:tr h="658785">
                <a:tc>
                  <a:txBody>
                    <a:bodyPr/>
                    <a:lstStyle/>
                    <a:p>
                      <a:pPr algn="ct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Сауалнамаға</a:t>
                      </a: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қатысқандар</a:t>
                      </a:r>
                      <a:r>
                        <a:rPr lang="ru-RU" sz="1800" b="1" dirty="0">
                          <a:solidFill>
                            <a:srgbClr val="C00000"/>
                          </a:solidFill>
                          <a:effectLst/>
                          <a:latin typeface="Times New Roman" panose="02020603050405020304" pitchFamily="18" charset="0"/>
                          <a:cs typeface="Times New Roman" panose="02020603050405020304" pitchFamily="18" charset="0"/>
                        </a:rPr>
                        <a:t> саны</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800" b="0" dirty="0">
                          <a:solidFill>
                            <a:schemeClr val="tx1"/>
                          </a:solidFill>
                          <a:effectLst/>
                          <a:latin typeface="Times New Roman" panose="02020603050405020304" pitchFamily="18" charset="0"/>
                          <a:cs typeface="Times New Roman" panose="02020603050405020304" pitchFamily="18" charset="0"/>
                        </a:rPr>
                        <a:t> 134 адам</a:t>
                      </a:r>
                      <a:endParaRPr lang="ru-RU" sz="1800" b="0" dirty="0">
                        <a:solidFill>
                          <a:schemeClr val="tx1"/>
                        </a:solidFill>
                        <a:effectLst/>
                        <a:highlight>
                          <a:srgbClr val="FFFF00"/>
                        </a:highlight>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796460394"/>
                  </a:ext>
                </a:extLst>
              </a:tr>
              <a:tr h="658785">
                <a:tc>
                  <a:txBody>
                    <a:bodyPr/>
                    <a:lstStyle/>
                    <a:p>
                      <a:pPr algn="ct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Сауалнамаға</a:t>
                      </a: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қатысқандардың</a:t>
                      </a: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пайызы</a:t>
                      </a:r>
                      <a:endParaRPr lang="ru-RU" sz="1800" b="1" dirty="0">
                        <a:solidFill>
                          <a:srgbClr val="C00000"/>
                        </a:solidFill>
                        <a:effectLst/>
                        <a:latin typeface="Times New Roman" panose="02020603050405020304" pitchFamily="18"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800" b="0" dirty="0">
                          <a:solidFill>
                            <a:schemeClr val="tx1"/>
                          </a:solidFill>
                          <a:effectLst/>
                          <a:latin typeface="Times New Roman" panose="02020603050405020304" pitchFamily="18" charset="0"/>
                          <a:cs typeface="Times New Roman" panose="02020603050405020304" pitchFamily="18" charset="0"/>
                        </a:rPr>
                        <a:t> 86%</a:t>
                      </a:r>
                    </a:p>
                  </a:txBody>
                  <a:tcPr/>
                </a:tc>
                <a:extLst>
                  <a:ext uri="{0D108BD9-81ED-4DB2-BD59-A6C34878D82A}">
                    <a16:rowId xmlns:a16="http://schemas.microsoft.com/office/drawing/2014/main" val="3702534784"/>
                  </a:ext>
                </a:extLst>
              </a:tr>
            </a:tbl>
          </a:graphicData>
        </a:graphic>
      </p:graphicFrame>
    </p:spTree>
    <p:extLst>
      <p:ext uri="{BB962C8B-B14F-4D97-AF65-F5344CB8AC3E}">
        <p14:creationId xmlns:p14="http://schemas.microsoft.com/office/powerpoint/2010/main" val="2758955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57296-D27F-0BE1-893B-F0968B3907C6}"/>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83A5D161-4EC2-257E-C420-8D99B82EA620}"/>
              </a:ext>
            </a:extLst>
          </p:cNvPr>
          <p:cNvSpPr txBox="1"/>
          <p:nvPr/>
        </p:nvSpPr>
        <p:spPr>
          <a:xfrm>
            <a:off x="1571346" y="652041"/>
            <a:ext cx="9676661" cy="725135"/>
          </a:xfrm>
          <a:prstGeom prst="rect">
            <a:avLst/>
          </a:prstGeom>
          <a:noFill/>
        </p:spPr>
        <p:txBody>
          <a:bodyPr wrap="square">
            <a:spAutoFit/>
          </a:bodyPr>
          <a:lstStyle/>
          <a:p>
            <a:pPr indent="270510" algn="ctr">
              <a:tabLst>
                <a:tab pos="450215" algn="l"/>
              </a:tabLst>
            </a:pPr>
            <a:r>
              <a:rPr lang="ru-RU" sz="2400" b="1" i="1" dirty="0">
                <a:latin typeface="Times New Roman" panose="02020603050405020304" pitchFamily="18" charset="0"/>
                <a:ea typeface="Tahoma" panose="020B0604030504040204" pitchFamily="34" charset="0"/>
                <a:cs typeface="Times New Roman" panose="02020603050405020304" pitchFamily="18" charset="0"/>
              </a:rPr>
              <a:t>«</a:t>
            </a:r>
            <a:r>
              <a:rPr lang="ru-RU" sz="2400" b="1" i="1" dirty="0">
                <a:effectLst/>
                <a:latin typeface="Times New Roman" panose="02020603050405020304" pitchFamily="18" charset="0"/>
                <a:ea typeface="Calibri" panose="020F0502020204030204" pitchFamily="34" charset="0"/>
                <a:cs typeface="Times New Roman" panose="02020603050405020304" pitchFamily="18" charset="0"/>
              </a:rPr>
              <a:t>Университет </a:t>
            </a:r>
            <a:r>
              <a:rPr lang="ru-RU" sz="2400" b="1" i="1" dirty="0" err="1">
                <a:effectLst/>
                <a:latin typeface="Times New Roman" panose="02020603050405020304" pitchFamily="18" charset="0"/>
                <a:ea typeface="Calibri" panose="020F0502020204030204" pitchFamily="34" charset="0"/>
                <a:cs typeface="Times New Roman" panose="02020603050405020304" pitchFamily="18" charset="0"/>
              </a:rPr>
              <a:t>қызметкердің</a:t>
            </a:r>
            <a:r>
              <a:rPr lang="ru-RU" sz="24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b="1" i="1" dirty="0" err="1">
                <a:effectLst/>
                <a:latin typeface="Times New Roman" panose="02020603050405020304" pitchFamily="18" charset="0"/>
                <a:ea typeface="Calibri" panose="020F0502020204030204" pitchFamily="34" charset="0"/>
                <a:cs typeface="Times New Roman" panose="02020603050405020304" pitchFamily="18" charset="0"/>
              </a:rPr>
              <a:t>көзімен</a:t>
            </a:r>
            <a:r>
              <a:rPr lang="ru-RU" sz="2400" b="1" i="1" dirty="0">
                <a:latin typeface="Times New Roman" panose="02020603050405020304" pitchFamily="18" charset="0"/>
                <a:ea typeface="Tahoma" panose="020B0604030504040204" pitchFamily="34" charset="0"/>
                <a:cs typeface="Times New Roman" panose="02020603050405020304" pitchFamily="18" charset="0"/>
              </a:rPr>
              <a:t>» </a:t>
            </a:r>
            <a:r>
              <a:rPr lang="ru-RU" sz="2400" b="1" i="1" dirty="0" err="1">
                <a:latin typeface="Times New Roman" panose="02020603050405020304" pitchFamily="18" charset="0"/>
                <a:ea typeface="Tahoma" panose="020B0604030504040204" pitchFamily="34" charset="0"/>
                <a:cs typeface="Times New Roman" panose="02020603050405020304" pitchFamily="18" charset="0"/>
              </a:rPr>
              <a:t>сауалнамасы</a:t>
            </a:r>
            <a:r>
              <a:rPr lang="en-US" sz="2400" b="1" i="1" dirty="0">
                <a:latin typeface="Times New Roman" panose="02020603050405020304" pitchFamily="18" charset="0"/>
                <a:ea typeface="Tahoma" panose="020B0604030504040204" pitchFamily="34" charset="0"/>
                <a:cs typeface="Times New Roman" panose="02020603050405020304" pitchFamily="18" charset="0"/>
              </a:rPr>
              <a:t> </a:t>
            </a:r>
            <a:r>
              <a:rPr lang="en-US" sz="2400" b="1" i="1" dirty="0">
                <a:effectLst>
                  <a:outerShdw blurRad="38100" dist="38100" dir="2700000" algn="tl">
                    <a:srgbClr val="000000">
                      <a:alpha val="43137"/>
                    </a:srgbClr>
                  </a:outerShdw>
                </a:effectLst>
                <a:latin typeface="Times New Roman" panose="02020603050405020304" pitchFamily="18" charset="0"/>
                <a:ea typeface="Tahoma" panose="020B0604030504040204" pitchFamily="34" charset="0"/>
                <a:cs typeface="Times New Roman" panose="02020603050405020304" pitchFamily="18" charset="0"/>
              </a:rPr>
              <a:t> </a:t>
            </a:r>
            <a:endParaRPr lang="ru-RU" sz="2400" b="1" i="1" dirty="0">
              <a:effectLst/>
              <a:latin typeface="Times New Roman" panose="02020603050405020304" pitchFamily="18" charset="0"/>
              <a:ea typeface="Tahoma" panose="020B0604030504040204" pitchFamily="34" charset="0"/>
              <a:cs typeface="Times New Roman" panose="02020603050405020304" pitchFamily="18" charset="0"/>
            </a:endParaRPr>
          </a:p>
          <a:p>
            <a:pPr indent="270510" algn="just">
              <a:lnSpc>
                <a:spcPct val="107000"/>
              </a:lnSpc>
              <a:spcAft>
                <a:spcPts val="800"/>
              </a:spcAft>
              <a:tabLst>
                <a:tab pos="450215" algn="l"/>
              </a:tabLst>
            </a:pPr>
            <a:endParaRPr lang="ru-RU" sz="1600" dirty="0">
              <a:latin typeface="Monotype Corsiva" panose="03010101010201010101" pitchFamily="66" charset="0"/>
              <a:ea typeface="Calibri" panose="020F0502020204030204" pitchFamily="34" charset="0"/>
              <a:cs typeface="Times New Roman" panose="02020603050405020304" pitchFamily="18" charset="0"/>
            </a:endParaRPr>
          </a:p>
        </p:txBody>
      </p:sp>
      <p:graphicFrame>
        <p:nvGraphicFramePr>
          <p:cNvPr id="8" name="Таблица 7">
            <a:extLst>
              <a:ext uri="{FF2B5EF4-FFF2-40B4-BE49-F238E27FC236}">
                <a16:creationId xmlns:a16="http://schemas.microsoft.com/office/drawing/2014/main" id="{2143A597-B254-BC76-703C-EBAD09C99AB7}"/>
              </a:ext>
            </a:extLst>
          </p:cNvPr>
          <p:cNvGraphicFramePr>
            <a:graphicFrameLocks noGrp="1"/>
          </p:cNvGraphicFramePr>
          <p:nvPr>
            <p:extLst>
              <p:ext uri="{D42A27DB-BD31-4B8C-83A1-F6EECF244321}">
                <p14:modId xmlns:p14="http://schemas.microsoft.com/office/powerpoint/2010/main" val="2048186550"/>
              </p:ext>
            </p:extLst>
          </p:nvPr>
        </p:nvGraphicFramePr>
        <p:xfrm>
          <a:off x="1828800" y="1377176"/>
          <a:ext cx="9197266" cy="4771555"/>
        </p:xfrm>
        <a:graphic>
          <a:graphicData uri="http://schemas.openxmlformats.org/drawingml/2006/table">
            <a:tbl>
              <a:tblPr firstRow="1" bandRow="1">
                <a:tableStyleId>{93296810-A885-4BE3-A3E7-6D5BEEA58F35}</a:tableStyleId>
              </a:tblPr>
              <a:tblGrid>
                <a:gridCol w="3351659">
                  <a:extLst>
                    <a:ext uri="{9D8B030D-6E8A-4147-A177-3AD203B41FA5}">
                      <a16:colId xmlns:a16="http://schemas.microsoft.com/office/drawing/2014/main" val="3534352094"/>
                    </a:ext>
                  </a:extLst>
                </a:gridCol>
                <a:gridCol w="5845607">
                  <a:extLst>
                    <a:ext uri="{9D8B030D-6E8A-4147-A177-3AD203B41FA5}">
                      <a16:colId xmlns:a16="http://schemas.microsoft.com/office/drawing/2014/main" val="2197344618"/>
                    </a:ext>
                  </a:extLst>
                </a:gridCol>
              </a:tblGrid>
              <a:tr h="498119">
                <a:tc gridSpan="2">
                  <a:txBody>
                    <a:bodyPr/>
                    <a:lstStyle/>
                    <a:p>
                      <a:pPr algn="ctr"/>
                      <a:r>
                        <a:rPr lang="ru-RU" sz="1800" b="1" dirty="0">
                          <a:solidFill>
                            <a:schemeClr val="bg1"/>
                          </a:solidFill>
                          <a:effectLst/>
                          <a:latin typeface="Times New Roman" panose="02020603050405020304" pitchFamily="18" charset="0"/>
                          <a:cs typeface="Times New Roman" panose="02020603050405020304" pitchFamily="18" charset="0"/>
                        </a:rPr>
                        <a:t>САУАЛНАМА ТУРАЛЫ ЖАЛПЫ АҚПАРАТ</a:t>
                      </a:r>
                    </a:p>
                  </a:txBody>
                  <a:tcPr/>
                </a:tc>
                <a:tc hMerge="1">
                  <a:txBody>
                    <a:bodyPr/>
                    <a:lstStyle/>
                    <a:p>
                      <a:endParaRPr lang="ru-RU" dirty="0">
                        <a:latin typeface="Monotype Corsiva" panose="03010101010201010101" pitchFamily="66" charset="0"/>
                      </a:endParaRPr>
                    </a:p>
                  </a:txBody>
                  <a:tcPr/>
                </a:tc>
                <a:extLst>
                  <a:ext uri="{0D108BD9-81ED-4DB2-BD59-A6C34878D82A}">
                    <a16:rowId xmlns:a16="http://schemas.microsoft.com/office/drawing/2014/main" val="638498378"/>
                  </a:ext>
                </a:extLst>
              </a:tr>
              <a:tr h="94112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Сауалнаманың</a:t>
                      </a: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мақсаты</a:t>
                      </a:r>
                      <a:endParaRPr lang="ru-RU" sz="1800" b="1" dirty="0">
                        <a:solidFill>
                          <a:srgbClr val="C00000"/>
                        </a:solidFill>
                        <a:effectLst/>
                        <a:latin typeface="Times New Roman" panose="02020603050405020304" pitchFamily="18"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kk-KZ" sz="1800" kern="1200" dirty="0">
                          <a:solidFill>
                            <a:schemeClr val="dk1"/>
                          </a:solidFill>
                          <a:effectLst/>
                          <a:latin typeface="Times New Roman" panose="02020603050405020304" pitchFamily="18" charset="0"/>
                          <a:ea typeface="+mn-ea"/>
                          <a:cs typeface="Times New Roman" panose="02020603050405020304" pitchFamily="18" charset="0"/>
                        </a:rPr>
                        <a:t>Қызметкерлердің, профессор-оқытушылар құрамының университет қызметіне қанағаттанушылық деңгейін анықтау және білім беру үдерісінің сапасын жақсарту</a:t>
                      </a:r>
                      <a:endParaRPr lang="ru-RU" sz="1800" b="0" dirty="0">
                        <a:effectLst/>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376296383"/>
                  </a:ext>
                </a:extLst>
              </a:tr>
              <a:tr h="55621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Сауалнама</a:t>
                      </a:r>
                      <a:r>
                        <a:rPr lang="ru-RU" sz="1800" b="1" dirty="0">
                          <a:solidFill>
                            <a:srgbClr val="C00000"/>
                          </a:solidFill>
                          <a:effectLst/>
                          <a:latin typeface="Times New Roman" panose="02020603050405020304" pitchFamily="18" charset="0"/>
                          <a:cs typeface="Times New Roman" panose="02020603050405020304" pitchFamily="18" charset="0"/>
                        </a:rPr>
                        <a:t> форматы</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800" b="0" dirty="0">
                          <a:effectLst/>
                          <a:latin typeface="Times New Roman" panose="02020603050405020304" pitchFamily="18" charset="0"/>
                          <a:cs typeface="Times New Roman" panose="02020603050405020304" pitchFamily="18" charset="0"/>
                        </a:rPr>
                        <a:t> </a:t>
                      </a:r>
                      <a:r>
                        <a:rPr lang="ru-RU" sz="1800" b="0" dirty="0" err="1">
                          <a:effectLst/>
                          <a:latin typeface="Times New Roman" panose="02020603050405020304" pitchFamily="18" charset="0"/>
                          <a:cs typeface="Times New Roman" panose="02020603050405020304" pitchFamily="18" charset="0"/>
                        </a:rPr>
                        <a:t>Анонимді</a:t>
                      </a:r>
                      <a:r>
                        <a:rPr lang="ru-RU" sz="1800" b="0" dirty="0">
                          <a:effectLst/>
                          <a:latin typeface="Times New Roman" panose="02020603050405020304" pitchFamily="18" charset="0"/>
                          <a:cs typeface="Times New Roman" panose="02020603050405020304" pitchFamily="18" charset="0"/>
                        </a:rPr>
                        <a:t>, </a:t>
                      </a:r>
                      <a:r>
                        <a:rPr lang="en-US" sz="1800" b="0" dirty="0">
                          <a:effectLst/>
                          <a:latin typeface="Times New Roman" panose="02020603050405020304" pitchFamily="18" charset="0"/>
                          <a:cs typeface="Times New Roman" panose="02020603050405020304" pitchFamily="18" charset="0"/>
                        </a:rPr>
                        <a:t>on-line (Anketa.iuth.edu.kz)</a:t>
                      </a:r>
                      <a:endParaRPr lang="ru-RU" sz="1800" b="0" dirty="0">
                        <a:effectLst/>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865610455"/>
                  </a:ext>
                </a:extLst>
              </a:tr>
              <a:tr h="45115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Сұрақтар</a:t>
                      </a:r>
                      <a:r>
                        <a:rPr lang="ru-RU" sz="1800" b="1" dirty="0">
                          <a:solidFill>
                            <a:srgbClr val="C00000"/>
                          </a:solidFill>
                          <a:effectLst/>
                          <a:latin typeface="Times New Roman" panose="02020603050405020304" pitchFamily="18" charset="0"/>
                          <a:cs typeface="Times New Roman" panose="02020603050405020304" pitchFamily="18" charset="0"/>
                        </a:rPr>
                        <a:t> саны</a:t>
                      </a:r>
                    </a:p>
                  </a:txBody>
                  <a:tcPr/>
                </a:tc>
                <a:tc>
                  <a:txBody>
                    <a:bodyPr/>
                    <a:lstStyle/>
                    <a:p>
                      <a:pPr algn="ctr"/>
                      <a:r>
                        <a:rPr lang="ru-RU" sz="1800" b="0" dirty="0">
                          <a:solidFill>
                            <a:schemeClr val="tx1"/>
                          </a:solidFill>
                          <a:effectLst/>
                          <a:latin typeface="Times New Roman" panose="02020603050405020304" pitchFamily="18" charset="0"/>
                          <a:cs typeface="Times New Roman" panose="02020603050405020304" pitchFamily="18" charset="0"/>
                        </a:rPr>
                        <a:t> 9</a:t>
                      </a:r>
                    </a:p>
                  </a:txBody>
                  <a:tcPr/>
                </a:tc>
                <a:extLst>
                  <a:ext uri="{0D108BD9-81ED-4DB2-BD59-A6C34878D82A}">
                    <a16:rowId xmlns:a16="http://schemas.microsoft.com/office/drawing/2014/main" val="38659572"/>
                  </a:ext>
                </a:extLst>
              </a:tr>
              <a:tr h="556218">
                <a:tc>
                  <a:txBody>
                    <a:bodyPr/>
                    <a:lstStyle/>
                    <a:p>
                      <a:pPr algn="ct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Сауалнаманы</a:t>
                      </a: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өткізу</a:t>
                      </a: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мерзімі</a:t>
                      </a:r>
                      <a:endParaRPr lang="ru-RU" sz="1800" b="1" dirty="0">
                        <a:solidFill>
                          <a:srgbClr val="C00000"/>
                        </a:solidFill>
                        <a:effectLst/>
                        <a:latin typeface="Times New Roman" panose="02020603050405020304" pitchFamily="18"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800" b="0" dirty="0">
                          <a:solidFill>
                            <a:schemeClr val="tx1"/>
                          </a:solidFill>
                          <a:effectLst/>
                          <a:latin typeface="Times New Roman" panose="02020603050405020304" pitchFamily="18" charset="0"/>
                          <a:cs typeface="Times New Roman" panose="02020603050405020304" pitchFamily="18" charset="0"/>
                        </a:rPr>
                        <a:t> 11-30 </a:t>
                      </a:r>
                      <a:r>
                        <a:rPr lang="ru-RU" sz="1800" b="0" dirty="0" err="1">
                          <a:solidFill>
                            <a:schemeClr val="tx1"/>
                          </a:solidFill>
                          <a:effectLst/>
                          <a:latin typeface="Times New Roman" panose="02020603050405020304" pitchFamily="18" charset="0"/>
                          <a:cs typeface="Times New Roman" panose="02020603050405020304" pitchFamily="18" charset="0"/>
                        </a:rPr>
                        <a:t>наурыз</a:t>
                      </a:r>
                      <a:r>
                        <a:rPr lang="ru-RU" sz="1800" b="0" dirty="0">
                          <a:solidFill>
                            <a:schemeClr val="tx1"/>
                          </a:solidFill>
                          <a:effectLst/>
                          <a:latin typeface="Times New Roman" panose="02020603050405020304" pitchFamily="18" charset="0"/>
                          <a:cs typeface="Times New Roman" panose="02020603050405020304" pitchFamily="18" charset="0"/>
                        </a:rPr>
                        <a:t> 2025 </a:t>
                      </a:r>
                      <a:r>
                        <a:rPr lang="ru-RU" sz="1800" b="0" dirty="0" err="1">
                          <a:solidFill>
                            <a:schemeClr val="tx1"/>
                          </a:solidFill>
                          <a:effectLst/>
                          <a:latin typeface="Times New Roman" panose="02020603050405020304" pitchFamily="18" charset="0"/>
                          <a:cs typeface="Times New Roman" panose="02020603050405020304" pitchFamily="18" charset="0"/>
                        </a:rPr>
                        <a:t>жыл</a:t>
                      </a:r>
                      <a:endParaRPr lang="ru-RU" sz="1800" b="0" dirty="0">
                        <a:solidFill>
                          <a:schemeClr val="tx1"/>
                        </a:solidFill>
                        <a:effectLst/>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59386157"/>
                  </a:ext>
                </a:extLst>
              </a:tr>
              <a:tr h="451154">
                <a:tc>
                  <a:txBody>
                    <a:bodyPr/>
                    <a:lstStyle/>
                    <a:p>
                      <a:pPr algn="ct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Мақсатты</a:t>
                      </a:r>
                      <a:r>
                        <a:rPr lang="ru-RU" sz="1800" b="1" dirty="0">
                          <a:solidFill>
                            <a:srgbClr val="C00000"/>
                          </a:solidFill>
                          <a:effectLst/>
                          <a:latin typeface="Times New Roman" panose="02020603050405020304" pitchFamily="18" charset="0"/>
                          <a:cs typeface="Times New Roman" panose="02020603050405020304" pitchFamily="18" charset="0"/>
                        </a:rPr>
                        <a:t> аудитория</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800" b="0" dirty="0">
                          <a:solidFill>
                            <a:schemeClr val="tx1"/>
                          </a:solidFill>
                          <a:effectLst/>
                          <a:latin typeface="Times New Roman" panose="02020603050405020304" pitchFamily="18" charset="0"/>
                          <a:cs typeface="Times New Roman" panose="02020603050405020304" pitchFamily="18" charset="0"/>
                        </a:rPr>
                        <a:t> 115 адам</a:t>
                      </a:r>
                    </a:p>
                  </a:txBody>
                  <a:tcPr/>
                </a:tc>
                <a:extLst>
                  <a:ext uri="{0D108BD9-81ED-4DB2-BD59-A6C34878D82A}">
                    <a16:rowId xmlns:a16="http://schemas.microsoft.com/office/drawing/2014/main" val="1542527248"/>
                  </a:ext>
                </a:extLst>
              </a:tr>
              <a:tr h="658785">
                <a:tc>
                  <a:txBody>
                    <a:bodyPr/>
                    <a:lstStyle/>
                    <a:p>
                      <a:pPr algn="ct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Сауалнамаға</a:t>
                      </a: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қатысқандар</a:t>
                      </a:r>
                      <a:r>
                        <a:rPr lang="ru-RU" sz="1800" b="1" dirty="0">
                          <a:solidFill>
                            <a:srgbClr val="C00000"/>
                          </a:solidFill>
                          <a:effectLst/>
                          <a:latin typeface="Times New Roman" panose="02020603050405020304" pitchFamily="18" charset="0"/>
                          <a:cs typeface="Times New Roman" panose="02020603050405020304" pitchFamily="18" charset="0"/>
                        </a:rPr>
                        <a:t> саны</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800" b="0" dirty="0">
                          <a:solidFill>
                            <a:schemeClr val="tx1"/>
                          </a:solidFill>
                          <a:effectLst/>
                          <a:latin typeface="Times New Roman" panose="02020603050405020304" pitchFamily="18" charset="0"/>
                          <a:cs typeface="Times New Roman" panose="02020603050405020304" pitchFamily="18" charset="0"/>
                        </a:rPr>
                        <a:t> 91 адам</a:t>
                      </a:r>
                      <a:endParaRPr lang="ru-RU" sz="1800" b="0" dirty="0">
                        <a:solidFill>
                          <a:schemeClr val="tx1"/>
                        </a:solidFill>
                        <a:effectLst/>
                        <a:highlight>
                          <a:srgbClr val="FFFF00"/>
                        </a:highlight>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796460394"/>
                  </a:ext>
                </a:extLst>
              </a:tr>
              <a:tr h="658785">
                <a:tc>
                  <a:txBody>
                    <a:bodyPr/>
                    <a:lstStyle/>
                    <a:p>
                      <a:pPr algn="ct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Сауалнамаға</a:t>
                      </a: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қатысқандардың</a:t>
                      </a:r>
                      <a:r>
                        <a:rPr lang="ru-RU" sz="1800" b="1" dirty="0">
                          <a:solidFill>
                            <a:srgbClr val="C00000"/>
                          </a:solidFill>
                          <a:effectLst/>
                          <a:latin typeface="Times New Roman" panose="02020603050405020304" pitchFamily="18" charset="0"/>
                          <a:cs typeface="Times New Roman" panose="02020603050405020304" pitchFamily="18" charset="0"/>
                        </a:rPr>
                        <a:t> </a:t>
                      </a:r>
                      <a:r>
                        <a:rPr lang="ru-RU" sz="1800" b="1" dirty="0" err="1">
                          <a:solidFill>
                            <a:srgbClr val="C00000"/>
                          </a:solidFill>
                          <a:effectLst/>
                          <a:latin typeface="Times New Roman" panose="02020603050405020304" pitchFamily="18" charset="0"/>
                          <a:cs typeface="Times New Roman" panose="02020603050405020304" pitchFamily="18" charset="0"/>
                        </a:rPr>
                        <a:t>пайызы</a:t>
                      </a:r>
                      <a:endParaRPr lang="ru-RU" sz="1800" b="1" dirty="0">
                        <a:solidFill>
                          <a:srgbClr val="C00000"/>
                        </a:solidFill>
                        <a:effectLst/>
                        <a:latin typeface="Times New Roman" panose="02020603050405020304" pitchFamily="18"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800" b="0" dirty="0">
                          <a:solidFill>
                            <a:schemeClr val="tx1"/>
                          </a:solidFill>
                          <a:effectLst/>
                          <a:latin typeface="Times New Roman" panose="02020603050405020304" pitchFamily="18" charset="0"/>
                          <a:cs typeface="Times New Roman" panose="02020603050405020304" pitchFamily="18" charset="0"/>
                        </a:rPr>
                        <a:t> 79%</a:t>
                      </a:r>
                    </a:p>
                  </a:txBody>
                  <a:tcPr/>
                </a:tc>
                <a:extLst>
                  <a:ext uri="{0D108BD9-81ED-4DB2-BD59-A6C34878D82A}">
                    <a16:rowId xmlns:a16="http://schemas.microsoft.com/office/drawing/2014/main" val="3702534784"/>
                  </a:ext>
                </a:extLst>
              </a:tr>
            </a:tbl>
          </a:graphicData>
        </a:graphic>
      </p:graphicFrame>
    </p:spTree>
    <p:extLst>
      <p:ext uri="{BB962C8B-B14F-4D97-AF65-F5344CB8AC3E}">
        <p14:creationId xmlns:p14="http://schemas.microsoft.com/office/powerpoint/2010/main" val="575310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75553" y="247204"/>
            <a:ext cx="10251541" cy="399405"/>
          </a:xfrm>
          <a:prstGeom prst="rect">
            <a:avLst/>
          </a:prstGeom>
        </p:spPr>
        <p:txBody>
          <a:bodyPr wrap="square">
            <a:spAutoFit/>
          </a:bodyPr>
          <a:lstStyle/>
          <a:p>
            <a:pPr lvl="0" algn="just">
              <a:lnSpc>
                <a:spcPct val="107000"/>
              </a:lnSpc>
              <a:spcAft>
                <a:spcPts val="800"/>
              </a:spcAft>
            </a:pPr>
            <a:r>
              <a:rPr lang="kk-KZ" sz="2000" b="1" i="1" dirty="0">
                <a:latin typeface="Times New Roman" panose="02020603050405020304" pitchFamily="18" charset="0"/>
                <a:ea typeface="Calibri" panose="020F0502020204030204" pitchFamily="34" charset="0"/>
                <a:cs typeface="Times New Roman" panose="02020603050405020304" pitchFamily="18" charset="0"/>
              </a:rPr>
              <a:t>Университет</a:t>
            </a:r>
            <a:r>
              <a:rPr lang="ru-RU" sz="2000" b="1" i="1" dirty="0">
                <a:latin typeface="Times New Roman" panose="02020603050405020304" pitchFamily="18" charset="0"/>
                <a:ea typeface="Calibri" panose="020F0502020204030204" pitchFamily="34" charset="0"/>
                <a:cs typeface="Times New Roman" panose="02020603050405020304" pitchFamily="18" charset="0"/>
              </a:rPr>
              <a:t> </a:t>
            </a:r>
            <a:r>
              <a:rPr lang="ru-RU" sz="2000" b="1" i="1" dirty="0" err="1">
                <a:latin typeface="Times New Roman" panose="02020603050405020304" pitchFamily="18" charset="0"/>
                <a:ea typeface="Calibri" panose="020F0502020204030204" pitchFamily="34" charset="0"/>
                <a:cs typeface="Times New Roman" panose="02020603050405020304" pitchFamily="18" charset="0"/>
              </a:rPr>
              <a:t>қызметін</a:t>
            </a:r>
            <a:r>
              <a:rPr lang="ru-RU" sz="2000" b="1" i="1" dirty="0">
                <a:latin typeface="Times New Roman" panose="02020603050405020304" pitchFamily="18" charset="0"/>
                <a:ea typeface="Calibri" panose="020F0502020204030204" pitchFamily="34" charset="0"/>
                <a:cs typeface="Times New Roman" panose="02020603050405020304" pitchFamily="18" charset="0"/>
              </a:rPr>
              <a:t> </a:t>
            </a:r>
            <a:r>
              <a:rPr lang="ru-RU" sz="2000" b="1" i="1" dirty="0" err="1">
                <a:latin typeface="Times New Roman" panose="02020603050405020304" pitchFamily="18" charset="0"/>
                <a:ea typeface="Calibri" panose="020F0502020204030204" pitchFamily="34" charset="0"/>
                <a:cs typeface="Times New Roman" panose="02020603050405020304" pitchFamily="18" charset="0"/>
              </a:rPr>
              <a:t>жақсарту</a:t>
            </a:r>
            <a:r>
              <a:rPr lang="ru-RU" sz="2000" b="1" i="1" dirty="0">
                <a:latin typeface="Times New Roman" panose="02020603050405020304" pitchFamily="18" charset="0"/>
                <a:ea typeface="Calibri" panose="020F0502020204030204" pitchFamily="34" charset="0"/>
                <a:cs typeface="Times New Roman" panose="02020603050405020304" pitchFamily="18" charset="0"/>
              </a:rPr>
              <a:t> </a:t>
            </a:r>
            <a:r>
              <a:rPr lang="ru-RU" sz="2000" b="1" i="1" dirty="0" err="1">
                <a:latin typeface="Times New Roman" panose="02020603050405020304" pitchFamily="18" charset="0"/>
                <a:ea typeface="Calibri" panose="020F0502020204030204" pitchFamily="34" charset="0"/>
                <a:cs typeface="Times New Roman" panose="02020603050405020304" pitchFamily="18" charset="0"/>
              </a:rPr>
              <a:t>бойынша</a:t>
            </a:r>
            <a:r>
              <a:rPr lang="ru-RU" sz="2000" b="1" i="1" dirty="0">
                <a:latin typeface="Times New Roman" panose="02020603050405020304" pitchFamily="18" charset="0"/>
                <a:ea typeface="Calibri" panose="020F0502020204030204" pitchFamily="34" charset="0"/>
                <a:cs typeface="Times New Roman" panose="02020603050405020304" pitchFamily="18" charset="0"/>
              </a:rPr>
              <a:t> </a:t>
            </a:r>
            <a:r>
              <a:rPr lang="ru-RU" sz="2000" b="1" i="1" dirty="0" err="1">
                <a:latin typeface="Times New Roman" panose="02020603050405020304" pitchFamily="18" charset="0"/>
                <a:ea typeface="Calibri" panose="020F0502020204030204" pitchFamily="34" charset="0"/>
                <a:cs typeface="Times New Roman" panose="02020603050405020304" pitchFamily="18" charset="0"/>
              </a:rPr>
              <a:t>берілген</a:t>
            </a:r>
            <a:r>
              <a:rPr lang="ru-RU" sz="2000" b="1" i="1" dirty="0">
                <a:latin typeface="Times New Roman" panose="02020603050405020304" pitchFamily="18" charset="0"/>
                <a:ea typeface="Calibri" panose="020F0502020204030204" pitchFamily="34" charset="0"/>
                <a:cs typeface="Times New Roman" panose="02020603050405020304" pitchFamily="18" charset="0"/>
              </a:rPr>
              <a:t> </a:t>
            </a:r>
            <a:r>
              <a:rPr lang="ru-RU" sz="2000" b="1" i="1" dirty="0" err="1">
                <a:latin typeface="Times New Roman" panose="02020603050405020304" pitchFamily="18" charset="0"/>
                <a:ea typeface="Calibri" panose="020F0502020204030204" pitchFamily="34" charset="0"/>
                <a:cs typeface="Times New Roman" panose="02020603050405020304" pitchFamily="18" charset="0"/>
              </a:rPr>
              <a:t>ұсыныстар</a:t>
            </a:r>
            <a:r>
              <a:rPr lang="ru-RU" sz="2000" b="1" i="1" dirty="0">
                <a:latin typeface="Times New Roman" panose="02020603050405020304" pitchFamily="18" charset="0"/>
                <a:ea typeface="Calibri" panose="020F0502020204030204" pitchFamily="34" charset="0"/>
                <a:cs typeface="Times New Roman" panose="02020603050405020304" pitchFamily="18" charset="0"/>
              </a:rPr>
              <a:t> мен </a:t>
            </a:r>
            <a:r>
              <a:rPr lang="kk-KZ" sz="2000" b="1" i="1" dirty="0">
                <a:latin typeface="Times New Roman" panose="02020603050405020304" pitchFamily="18" charset="0"/>
                <a:ea typeface="Calibri" panose="020F0502020204030204" pitchFamily="34" charset="0"/>
                <a:cs typeface="Times New Roman" panose="02020603050405020304" pitchFamily="18" charset="0"/>
              </a:rPr>
              <a:t>пікірлер</a:t>
            </a:r>
            <a:endParaRPr lang="ru-RU" sz="20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10" name="Таблица 9">
            <a:extLst>
              <a:ext uri="{FF2B5EF4-FFF2-40B4-BE49-F238E27FC236}">
                <a16:creationId xmlns:a16="http://schemas.microsoft.com/office/drawing/2014/main" id="{EEDAA204-8D42-7C23-ED82-C29566931BEF}"/>
              </a:ext>
            </a:extLst>
          </p:cNvPr>
          <p:cNvGraphicFramePr>
            <a:graphicFrameLocks noGrp="1"/>
          </p:cNvGraphicFramePr>
          <p:nvPr>
            <p:extLst>
              <p:ext uri="{D42A27DB-BD31-4B8C-83A1-F6EECF244321}">
                <p14:modId xmlns:p14="http://schemas.microsoft.com/office/powerpoint/2010/main" val="103487597"/>
              </p:ext>
            </p:extLst>
          </p:nvPr>
        </p:nvGraphicFramePr>
        <p:xfrm>
          <a:off x="1722268" y="763480"/>
          <a:ext cx="9942989" cy="5714812"/>
        </p:xfrm>
        <a:graphic>
          <a:graphicData uri="http://schemas.openxmlformats.org/drawingml/2006/table">
            <a:tbl>
              <a:tblPr firstRow="1" firstCol="1" bandRow="1">
                <a:tableStyleId>{46F890A9-2807-4EBB-B81D-B2AA78EC7F39}</a:tableStyleId>
              </a:tblPr>
              <a:tblGrid>
                <a:gridCol w="666116">
                  <a:extLst>
                    <a:ext uri="{9D8B030D-6E8A-4147-A177-3AD203B41FA5}">
                      <a16:colId xmlns:a16="http://schemas.microsoft.com/office/drawing/2014/main" val="2971134717"/>
                    </a:ext>
                  </a:extLst>
                </a:gridCol>
                <a:gridCol w="1286971">
                  <a:extLst>
                    <a:ext uri="{9D8B030D-6E8A-4147-A177-3AD203B41FA5}">
                      <a16:colId xmlns:a16="http://schemas.microsoft.com/office/drawing/2014/main" val="145747850"/>
                    </a:ext>
                  </a:extLst>
                </a:gridCol>
                <a:gridCol w="7989902">
                  <a:extLst>
                    <a:ext uri="{9D8B030D-6E8A-4147-A177-3AD203B41FA5}">
                      <a16:colId xmlns:a16="http://schemas.microsoft.com/office/drawing/2014/main" val="634796088"/>
                    </a:ext>
                  </a:extLst>
                </a:gridCol>
              </a:tblGrid>
              <a:tr h="335726">
                <a:tc>
                  <a:txBody>
                    <a:bodyPr/>
                    <a:lstStyle/>
                    <a:p>
                      <a:pPr algn="ctr">
                        <a:lnSpc>
                          <a:spcPct val="100000"/>
                        </a:lnSpc>
                        <a:spcAft>
                          <a:spcPts val="0"/>
                        </a:spcAft>
                      </a:pPr>
                      <a:r>
                        <a:rPr lang="ru-RU" sz="1500" dirty="0">
                          <a:effectLst/>
                          <a:latin typeface="Times New Roman" panose="02020603050405020304" pitchFamily="18" charset="0"/>
                          <a:cs typeface="Times New Roman" panose="02020603050405020304" pitchFamily="18" charset="0"/>
                        </a:rPr>
                        <a:t>№</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ru-RU" sz="1500" dirty="0" err="1">
                          <a:effectLst/>
                          <a:latin typeface="Times New Roman" panose="02020603050405020304" pitchFamily="18" charset="0"/>
                          <a:cs typeface="Times New Roman" panose="02020603050405020304" pitchFamily="18" charset="0"/>
                        </a:rPr>
                        <a:t>Бағыт</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ru-RU" sz="1500" dirty="0" err="1">
                          <a:effectLst/>
                          <a:latin typeface="Times New Roman" panose="02020603050405020304" pitchFamily="18" charset="0"/>
                          <a:cs typeface="Times New Roman" panose="02020603050405020304" pitchFamily="18" charset="0"/>
                        </a:rPr>
                        <a:t>Ұсыныстар</a:t>
                      </a:r>
                      <a:r>
                        <a:rPr lang="ru-RU" sz="1500" dirty="0">
                          <a:effectLst/>
                          <a:latin typeface="Times New Roman" panose="02020603050405020304" pitchFamily="18" charset="0"/>
                          <a:cs typeface="Times New Roman" panose="02020603050405020304" pitchFamily="18" charset="0"/>
                        </a:rPr>
                        <a:t> мен </a:t>
                      </a:r>
                      <a:r>
                        <a:rPr lang="ru-RU" sz="1500" dirty="0" err="1">
                          <a:effectLst/>
                          <a:latin typeface="Times New Roman" panose="02020603050405020304" pitchFamily="18" charset="0"/>
                          <a:cs typeface="Times New Roman" panose="02020603050405020304" pitchFamily="18" charset="0"/>
                        </a:rPr>
                        <a:t>пікірлер</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51639201"/>
                  </a:ext>
                </a:extLst>
              </a:tr>
              <a:tr h="5379086">
                <a:tc>
                  <a:txBody>
                    <a:bodyPr/>
                    <a:lstStyle/>
                    <a:p>
                      <a:pPr algn="ctr">
                        <a:lnSpc>
                          <a:spcPct val="100000"/>
                        </a:lnSpc>
                        <a:spcAft>
                          <a:spcPts val="0"/>
                        </a:spcAft>
                      </a:pPr>
                      <a:r>
                        <a:rPr lang="ru-RU" sz="1500" dirty="0">
                          <a:effectLst/>
                          <a:latin typeface="Times New Roman" panose="02020603050405020304" pitchFamily="18" charset="0"/>
                          <a:cs typeface="Times New Roman" panose="02020603050405020304" pitchFamily="18" charset="0"/>
                        </a:rPr>
                        <a:t>1</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0000"/>
                        </a:lnSpc>
                        <a:spcAft>
                          <a:spcPts val="0"/>
                        </a:spcAft>
                      </a:pPr>
                      <a:r>
                        <a:rPr lang="ru-RU" sz="1500" dirty="0" err="1">
                          <a:solidFill>
                            <a:schemeClr val="accent1">
                              <a:lumMod val="50000"/>
                            </a:schemeClr>
                          </a:solidFill>
                          <a:effectLst/>
                          <a:latin typeface="Times New Roman" panose="02020603050405020304" pitchFamily="18" charset="0"/>
                          <a:cs typeface="Times New Roman" panose="02020603050405020304" pitchFamily="18" charset="0"/>
                        </a:rPr>
                        <a:t>Оқу</a:t>
                      </a:r>
                      <a:r>
                        <a:rPr lang="ru-RU" sz="1500" dirty="0">
                          <a:solidFill>
                            <a:schemeClr val="accent1">
                              <a:lumMod val="50000"/>
                            </a:schemeClr>
                          </a:solidFill>
                          <a:effectLst/>
                          <a:latin typeface="Times New Roman" panose="02020603050405020304" pitchFamily="18" charset="0"/>
                          <a:cs typeface="Times New Roman" panose="02020603050405020304" pitchFamily="18" charset="0"/>
                        </a:rPr>
                        <a:t> </a:t>
                      </a:r>
                      <a:r>
                        <a:rPr lang="ru-RU" sz="1500" dirty="0" err="1">
                          <a:solidFill>
                            <a:schemeClr val="accent1">
                              <a:lumMod val="50000"/>
                            </a:schemeClr>
                          </a:solidFill>
                          <a:effectLst/>
                          <a:latin typeface="Times New Roman" panose="02020603050405020304" pitchFamily="18" charset="0"/>
                          <a:cs typeface="Times New Roman" panose="02020603050405020304" pitchFamily="18" charset="0"/>
                        </a:rPr>
                        <a:t>процесі</a:t>
                      </a:r>
                      <a:endParaRPr lang="ru-RU" sz="15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85750" indent="-285750" algn="just">
                        <a:lnSpc>
                          <a:spcPct val="100000"/>
                        </a:lnSpc>
                        <a:spcAft>
                          <a:spcPts val="0"/>
                        </a:spcAft>
                        <a:buFont typeface="Wingdings" panose="05000000000000000000" pitchFamily="2" charset="2"/>
                        <a:buChar char="§"/>
                      </a:pPr>
                      <a:r>
                        <a:rPr lang="ru-RU" sz="1400" dirty="0" err="1">
                          <a:solidFill>
                            <a:schemeClr val="tx1"/>
                          </a:solidFill>
                          <a:effectLst/>
                          <a:latin typeface="Times New Roman" panose="02020603050405020304" pitchFamily="18" charset="0"/>
                          <a:cs typeface="Times New Roman" panose="02020603050405020304" pitchFamily="18" charset="0"/>
                        </a:rPr>
                        <a:t>Қоғамдық</a:t>
                      </a:r>
                      <a:r>
                        <a:rPr lang="ru-RU" sz="1400" dirty="0">
                          <a:solidFill>
                            <a:schemeClr val="tx1"/>
                          </a:solidFill>
                          <a:effectLst/>
                          <a:latin typeface="Times New Roman" panose="02020603050405020304" pitchFamily="18" charset="0"/>
                          <a:cs typeface="Times New Roman" panose="02020603050405020304" pitchFamily="18" charset="0"/>
                        </a:rPr>
                        <a:t> </a:t>
                      </a:r>
                      <a:r>
                        <a:rPr lang="ru-RU" sz="1400" dirty="0" err="1">
                          <a:solidFill>
                            <a:schemeClr val="tx1"/>
                          </a:solidFill>
                          <a:effectLst/>
                          <a:latin typeface="Times New Roman" panose="02020603050405020304" pitchFamily="18" charset="0"/>
                          <a:cs typeface="Times New Roman" panose="02020603050405020304" pitchFamily="18" charset="0"/>
                        </a:rPr>
                        <a:t>жұмыс</a:t>
                      </a:r>
                      <a:r>
                        <a:rPr lang="ru-RU" sz="1400" dirty="0">
                          <a:solidFill>
                            <a:schemeClr val="tx1"/>
                          </a:solidFill>
                          <a:effectLst/>
                          <a:latin typeface="Times New Roman" panose="02020603050405020304" pitchFamily="18" charset="0"/>
                          <a:cs typeface="Times New Roman" panose="02020603050405020304" pitchFamily="18" charset="0"/>
                        </a:rPr>
                        <a:t> </a:t>
                      </a:r>
                      <a:r>
                        <a:rPr lang="ru-RU" sz="1400" dirty="0" err="1">
                          <a:solidFill>
                            <a:schemeClr val="tx1"/>
                          </a:solidFill>
                          <a:effectLst/>
                          <a:latin typeface="Times New Roman" panose="02020603050405020304" pitchFamily="18" charset="0"/>
                          <a:cs typeface="Times New Roman" panose="02020603050405020304" pitchFamily="18" charset="0"/>
                        </a:rPr>
                        <a:t>түріндегі</a:t>
                      </a:r>
                      <a:r>
                        <a:rPr lang="ru-RU" sz="1400" dirty="0">
                          <a:solidFill>
                            <a:schemeClr val="tx1"/>
                          </a:solidFill>
                          <a:effectLst/>
                          <a:latin typeface="Times New Roman" panose="02020603050405020304" pitchFamily="18" charset="0"/>
                          <a:cs typeface="Times New Roman" panose="02020603050405020304" pitchFamily="18" charset="0"/>
                        </a:rPr>
                        <a:t> </a:t>
                      </a:r>
                      <a:r>
                        <a:rPr lang="ru-RU" sz="1400" dirty="0" err="1">
                          <a:solidFill>
                            <a:schemeClr val="tx1"/>
                          </a:solidFill>
                          <a:effectLst/>
                          <a:latin typeface="Times New Roman" panose="02020603050405020304" pitchFamily="18" charset="0"/>
                          <a:cs typeface="Times New Roman" panose="02020603050405020304" pitchFamily="18" charset="0"/>
                        </a:rPr>
                        <a:t>оқытушылардың</a:t>
                      </a:r>
                      <a:r>
                        <a:rPr lang="ru-RU" sz="1400" dirty="0">
                          <a:solidFill>
                            <a:schemeClr val="tx1"/>
                          </a:solidFill>
                          <a:effectLst/>
                          <a:latin typeface="Times New Roman" panose="02020603050405020304" pitchFamily="18" charset="0"/>
                          <a:cs typeface="Times New Roman" panose="02020603050405020304" pitchFamily="18" charset="0"/>
                        </a:rPr>
                        <a:t> </a:t>
                      </a:r>
                      <a:r>
                        <a:rPr lang="ru-RU" sz="1400" dirty="0" err="1">
                          <a:solidFill>
                            <a:schemeClr val="tx1"/>
                          </a:solidFill>
                          <a:effectLst/>
                          <a:latin typeface="Times New Roman" panose="02020603050405020304" pitchFamily="18" charset="0"/>
                          <a:cs typeface="Times New Roman" panose="02020603050405020304" pitchFamily="18" charset="0"/>
                        </a:rPr>
                        <a:t>жүктемесін</a:t>
                      </a:r>
                      <a:r>
                        <a:rPr lang="ru-RU" sz="1400" dirty="0">
                          <a:solidFill>
                            <a:schemeClr val="tx1"/>
                          </a:solidFill>
                          <a:effectLst/>
                          <a:latin typeface="Times New Roman" panose="02020603050405020304" pitchFamily="18" charset="0"/>
                          <a:cs typeface="Times New Roman" panose="02020603050405020304" pitchFamily="18" charset="0"/>
                        </a:rPr>
                        <a:t> </a:t>
                      </a:r>
                      <a:r>
                        <a:rPr lang="ru-RU" sz="1400" dirty="0" err="1">
                          <a:solidFill>
                            <a:schemeClr val="tx1"/>
                          </a:solidFill>
                          <a:effectLst/>
                          <a:latin typeface="Times New Roman" panose="02020603050405020304" pitchFamily="18" charset="0"/>
                          <a:cs typeface="Times New Roman" panose="02020603050405020304" pitchFamily="18" charset="0"/>
                        </a:rPr>
                        <a:t>азайту</a:t>
                      </a:r>
                      <a:r>
                        <a:rPr lang="ru-RU" sz="1400" dirty="0">
                          <a:solidFill>
                            <a:schemeClr val="tx1"/>
                          </a:solidFill>
                          <a:effectLst/>
                          <a:latin typeface="Times New Roman" panose="02020603050405020304" pitchFamily="18" charset="0"/>
                          <a:cs typeface="Times New Roman" panose="02020603050405020304" pitchFamily="18" charset="0"/>
                        </a:rPr>
                        <a:t>. </a:t>
                      </a:r>
                      <a:r>
                        <a:rPr lang="ru-RU" sz="1400" dirty="0" err="1">
                          <a:solidFill>
                            <a:schemeClr val="tx1"/>
                          </a:solidFill>
                          <a:effectLst/>
                          <a:latin typeface="Times New Roman" panose="02020603050405020304" pitchFamily="18" charset="0"/>
                          <a:cs typeface="Times New Roman" panose="02020603050405020304" pitchFamily="18" charset="0"/>
                        </a:rPr>
                        <a:t>Сабақтарды</a:t>
                      </a:r>
                      <a:r>
                        <a:rPr lang="ru-RU" sz="1400" dirty="0">
                          <a:solidFill>
                            <a:schemeClr val="tx1"/>
                          </a:solidFill>
                          <a:effectLst/>
                          <a:latin typeface="Times New Roman" panose="02020603050405020304" pitchFamily="18" charset="0"/>
                          <a:cs typeface="Times New Roman" panose="02020603050405020304" pitchFamily="18" charset="0"/>
                        </a:rPr>
                        <a:t> </a:t>
                      </a:r>
                      <a:r>
                        <a:rPr lang="ru-RU" sz="1400" dirty="0" err="1">
                          <a:solidFill>
                            <a:schemeClr val="tx1"/>
                          </a:solidFill>
                          <a:effectLst/>
                          <a:latin typeface="Times New Roman" panose="02020603050405020304" pitchFamily="18" charset="0"/>
                          <a:cs typeface="Times New Roman" panose="02020603050405020304" pitchFamily="18" charset="0"/>
                        </a:rPr>
                        <a:t>тыныш</a:t>
                      </a:r>
                      <a:r>
                        <a:rPr lang="ru-RU" sz="1400" dirty="0">
                          <a:solidFill>
                            <a:schemeClr val="tx1"/>
                          </a:solidFill>
                          <a:effectLst/>
                          <a:latin typeface="Times New Roman" panose="02020603050405020304" pitchFamily="18" charset="0"/>
                          <a:cs typeface="Times New Roman" panose="02020603050405020304" pitchFamily="18" charset="0"/>
                        </a:rPr>
                        <a:t> </a:t>
                      </a:r>
                      <a:r>
                        <a:rPr lang="ru-RU" sz="1400" dirty="0" err="1">
                          <a:solidFill>
                            <a:schemeClr val="tx1"/>
                          </a:solidFill>
                          <a:effectLst/>
                          <a:latin typeface="Times New Roman" panose="02020603050405020304" pitchFamily="18" charset="0"/>
                          <a:cs typeface="Times New Roman" panose="02020603050405020304" pitchFamily="18" charset="0"/>
                        </a:rPr>
                        <a:t>өткізуге</a:t>
                      </a:r>
                      <a:r>
                        <a:rPr lang="ru-RU" sz="1400" dirty="0">
                          <a:solidFill>
                            <a:schemeClr val="tx1"/>
                          </a:solidFill>
                          <a:effectLst/>
                          <a:latin typeface="Times New Roman" panose="02020603050405020304" pitchFamily="18" charset="0"/>
                          <a:cs typeface="Times New Roman" panose="02020603050405020304" pitchFamily="18" charset="0"/>
                        </a:rPr>
                        <a:t> </a:t>
                      </a:r>
                      <a:r>
                        <a:rPr lang="ru-RU" sz="1400" dirty="0" err="1">
                          <a:solidFill>
                            <a:schemeClr val="tx1"/>
                          </a:solidFill>
                          <a:effectLst/>
                          <a:latin typeface="Times New Roman" panose="02020603050405020304" pitchFamily="18" charset="0"/>
                          <a:cs typeface="Times New Roman" panose="02020603050405020304" pitchFamily="18" charset="0"/>
                        </a:rPr>
                        <a:t>және</a:t>
                      </a:r>
                      <a:r>
                        <a:rPr lang="ru-RU" sz="1400" dirty="0">
                          <a:solidFill>
                            <a:schemeClr val="tx1"/>
                          </a:solidFill>
                          <a:effectLst/>
                          <a:latin typeface="Times New Roman" panose="02020603050405020304" pitchFamily="18" charset="0"/>
                          <a:cs typeface="Times New Roman" panose="02020603050405020304" pitchFamily="18" charset="0"/>
                        </a:rPr>
                        <a:t> </a:t>
                      </a:r>
                      <a:r>
                        <a:rPr lang="ru-RU" sz="1400" dirty="0" err="1">
                          <a:solidFill>
                            <a:schemeClr val="tx1"/>
                          </a:solidFill>
                          <a:effectLst/>
                          <a:latin typeface="Times New Roman" panose="02020603050405020304" pitchFamily="18" charset="0"/>
                          <a:cs typeface="Times New Roman" panose="02020603050405020304" pitchFamily="18" charset="0"/>
                        </a:rPr>
                        <a:t>ғылыммен</a:t>
                      </a:r>
                      <a:r>
                        <a:rPr lang="ru-RU" sz="1400" dirty="0">
                          <a:solidFill>
                            <a:schemeClr val="tx1"/>
                          </a:solidFill>
                          <a:effectLst/>
                          <a:latin typeface="Times New Roman" panose="02020603050405020304" pitchFamily="18" charset="0"/>
                          <a:cs typeface="Times New Roman" panose="02020603050405020304" pitchFamily="18" charset="0"/>
                        </a:rPr>
                        <a:t> </a:t>
                      </a:r>
                      <a:r>
                        <a:rPr lang="ru-RU" sz="1400" dirty="0" err="1">
                          <a:solidFill>
                            <a:schemeClr val="tx1"/>
                          </a:solidFill>
                          <a:effectLst/>
                          <a:latin typeface="Times New Roman" panose="02020603050405020304" pitchFamily="18" charset="0"/>
                          <a:cs typeface="Times New Roman" panose="02020603050405020304" pitchFamily="18" charset="0"/>
                        </a:rPr>
                        <a:t>айналысуға</a:t>
                      </a:r>
                      <a:r>
                        <a:rPr lang="ru-RU" sz="1400" dirty="0">
                          <a:solidFill>
                            <a:schemeClr val="tx1"/>
                          </a:solidFill>
                          <a:effectLst/>
                          <a:latin typeface="Times New Roman" panose="02020603050405020304" pitchFamily="18" charset="0"/>
                          <a:cs typeface="Times New Roman" panose="02020603050405020304" pitchFamily="18" charset="0"/>
                        </a:rPr>
                        <a:t> </a:t>
                      </a:r>
                      <a:r>
                        <a:rPr lang="ru-RU" sz="1400" dirty="0" err="1">
                          <a:solidFill>
                            <a:schemeClr val="tx1"/>
                          </a:solidFill>
                          <a:effectLst/>
                          <a:latin typeface="Times New Roman" panose="02020603050405020304" pitchFamily="18" charset="0"/>
                          <a:cs typeface="Times New Roman" panose="02020603050405020304" pitchFamily="18" charset="0"/>
                        </a:rPr>
                        <a:t>мүмкіндік</a:t>
                      </a:r>
                      <a:r>
                        <a:rPr lang="ru-RU" sz="1400" dirty="0">
                          <a:solidFill>
                            <a:schemeClr val="tx1"/>
                          </a:solidFill>
                          <a:effectLst/>
                          <a:latin typeface="Times New Roman" panose="02020603050405020304" pitchFamily="18" charset="0"/>
                          <a:cs typeface="Times New Roman" panose="02020603050405020304" pitchFamily="18" charset="0"/>
                        </a:rPr>
                        <a:t> </a:t>
                      </a:r>
                      <a:r>
                        <a:rPr lang="ru-RU" sz="1400" dirty="0" err="1">
                          <a:solidFill>
                            <a:schemeClr val="tx1"/>
                          </a:solidFill>
                          <a:effectLst/>
                          <a:latin typeface="Times New Roman" panose="02020603050405020304" pitchFamily="18" charset="0"/>
                          <a:cs typeface="Times New Roman" panose="02020603050405020304" pitchFamily="18" charset="0"/>
                        </a:rPr>
                        <a:t>берсеңіздер</a:t>
                      </a:r>
                      <a:r>
                        <a:rPr lang="ru-RU" sz="1400" dirty="0">
                          <a:solidFill>
                            <a:schemeClr val="tx1"/>
                          </a:solidFill>
                          <a:effectLst/>
                          <a:latin typeface="Times New Roman" panose="02020603050405020304" pitchFamily="18" charset="0"/>
                          <a:cs typeface="Times New Roman" panose="02020603050405020304" pitchFamily="18" charset="0"/>
                        </a:rPr>
                        <a:t>;</a:t>
                      </a:r>
                    </a:p>
                    <a:p>
                      <a:pPr marL="285750" indent="-285750" algn="just">
                        <a:lnSpc>
                          <a:spcPct val="100000"/>
                        </a:lnSpc>
                        <a:spcAft>
                          <a:spcPts val="0"/>
                        </a:spcAft>
                        <a:buFont typeface="Wingdings" panose="05000000000000000000" pitchFamily="2" charset="2"/>
                        <a:buChar char="§"/>
                      </a:pPr>
                      <a:r>
                        <a:rPr lang="ru-RU" sz="1400" kern="1200" dirty="0">
                          <a:solidFill>
                            <a:schemeClr val="dk1"/>
                          </a:solidFill>
                          <a:effectLst/>
                          <a:latin typeface="Times New Roman" panose="02020603050405020304" pitchFamily="18" charset="0"/>
                          <a:cs typeface="Times New Roman" panose="02020603050405020304" pitchFamily="18" charset="0"/>
                        </a:rPr>
                        <a:t>Для студентов в «Кодекс чести, этики и поведении» прописать положение о </a:t>
                      </a:r>
                      <a:r>
                        <a:rPr lang="ru-RU" sz="1400" kern="1200" dirty="0" err="1">
                          <a:solidFill>
                            <a:schemeClr val="dk1"/>
                          </a:solidFill>
                          <a:effectLst/>
                          <a:latin typeface="Times New Roman" panose="02020603050405020304" pitchFamily="18" charset="0"/>
                          <a:cs typeface="Times New Roman" panose="02020603050405020304" pitchFamily="18" charset="0"/>
                        </a:rPr>
                        <a:t>дрескоде</a:t>
                      </a:r>
                      <a:r>
                        <a:rPr lang="ru-RU" sz="1400" kern="1200" dirty="0">
                          <a:solidFill>
                            <a:schemeClr val="dk1"/>
                          </a:solidFill>
                          <a:effectLst/>
                          <a:latin typeface="Times New Roman" panose="02020603050405020304" pitchFamily="18" charset="0"/>
                          <a:cs typeface="Times New Roman" panose="02020603050405020304" pitchFamily="18" charset="0"/>
                        </a:rPr>
                        <a:t> и соблюдение субординации;</a:t>
                      </a:r>
                    </a:p>
                    <a:p>
                      <a:pPr marL="285750" indent="-285750" algn="just">
                        <a:lnSpc>
                          <a:spcPct val="100000"/>
                        </a:lnSpc>
                        <a:spcAft>
                          <a:spcPts val="0"/>
                        </a:spcAft>
                        <a:buFont typeface="Wingdings" panose="05000000000000000000" pitchFamily="2" charset="2"/>
                        <a:buChar char="§"/>
                      </a:pPr>
                      <a:r>
                        <a:rPr lang="ru-RU" sz="1400" kern="1200" dirty="0" err="1">
                          <a:solidFill>
                            <a:schemeClr val="dk1"/>
                          </a:solidFill>
                          <a:effectLst/>
                          <a:latin typeface="Times New Roman" panose="02020603050405020304" pitchFamily="18" charset="0"/>
                          <a:cs typeface="Times New Roman" panose="02020603050405020304" pitchFamily="18" charset="0"/>
                        </a:rPr>
                        <a:t>Шетелдік</a:t>
                      </a:r>
                      <a:r>
                        <a:rPr lang="ru-RU" sz="1400" kern="1200" dirty="0">
                          <a:solidFill>
                            <a:schemeClr val="dk1"/>
                          </a:solidFill>
                          <a:effectLst/>
                          <a:latin typeface="Times New Roman" panose="02020603050405020304" pitchFamily="18" charset="0"/>
                          <a:cs typeface="Times New Roman" panose="02020603050405020304" pitchFamily="18" charset="0"/>
                        </a:rPr>
                        <a:t> ЖОО мен </a:t>
                      </a:r>
                      <a:r>
                        <a:rPr lang="ru-RU" sz="1400" kern="1200" dirty="0" err="1">
                          <a:solidFill>
                            <a:schemeClr val="dk1"/>
                          </a:solidFill>
                          <a:effectLst/>
                          <a:latin typeface="Times New Roman" panose="02020603050405020304" pitchFamily="18" charset="0"/>
                          <a:cs typeface="Times New Roman" panose="02020603050405020304" pitchFamily="18" charset="0"/>
                        </a:rPr>
                        <a:t>бірлесіп</a:t>
                      </a:r>
                      <a:r>
                        <a:rPr lang="ru-RU" sz="1400" kern="1200" dirty="0">
                          <a:solidFill>
                            <a:schemeClr val="dk1"/>
                          </a:solidFill>
                          <a:effectLst/>
                          <a:latin typeface="Times New Roman" panose="02020603050405020304" pitchFamily="18" charset="0"/>
                          <a:cs typeface="Times New Roman" panose="02020603050405020304" pitchFamily="18" charset="0"/>
                        </a:rPr>
                        <a:t> </a:t>
                      </a:r>
                      <a:r>
                        <a:rPr lang="ru-RU" sz="1400" kern="1200" dirty="0" err="1">
                          <a:solidFill>
                            <a:schemeClr val="dk1"/>
                          </a:solidFill>
                          <a:effectLst/>
                          <a:latin typeface="Times New Roman" panose="02020603050405020304" pitchFamily="18" charset="0"/>
                          <a:cs typeface="Times New Roman" panose="02020603050405020304" pitchFamily="18" charset="0"/>
                        </a:rPr>
                        <a:t>ғылыми</a:t>
                      </a:r>
                      <a:r>
                        <a:rPr lang="ru-RU" sz="1400" kern="1200" dirty="0">
                          <a:solidFill>
                            <a:schemeClr val="dk1"/>
                          </a:solidFill>
                          <a:effectLst/>
                          <a:latin typeface="Times New Roman" panose="02020603050405020304" pitchFamily="18" charset="0"/>
                          <a:cs typeface="Times New Roman" panose="02020603050405020304" pitchFamily="18" charset="0"/>
                        </a:rPr>
                        <a:t> </a:t>
                      </a:r>
                      <a:r>
                        <a:rPr lang="ru-RU" sz="1400" kern="1200" dirty="0" err="1">
                          <a:solidFill>
                            <a:schemeClr val="dk1"/>
                          </a:solidFill>
                          <a:effectLst/>
                          <a:latin typeface="Times New Roman" panose="02020603050405020304" pitchFamily="18" charset="0"/>
                          <a:cs typeface="Times New Roman" panose="02020603050405020304" pitchFamily="18" charset="0"/>
                        </a:rPr>
                        <a:t>проектер</a:t>
                      </a:r>
                      <a:r>
                        <a:rPr lang="ru-RU" sz="1400" kern="1200" dirty="0">
                          <a:solidFill>
                            <a:schemeClr val="dk1"/>
                          </a:solidFill>
                          <a:effectLst/>
                          <a:latin typeface="Times New Roman" panose="02020603050405020304" pitchFamily="18" charset="0"/>
                          <a:cs typeface="Times New Roman" panose="02020603050405020304" pitchFamily="18" charset="0"/>
                        </a:rPr>
                        <a:t>, </a:t>
                      </a:r>
                      <a:r>
                        <a:rPr lang="ru-RU" sz="1400" kern="1200" dirty="0" err="1">
                          <a:solidFill>
                            <a:schemeClr val="dk1"/>
                          </a:solidFill>
                          <a:effectLst/>
                          <a:latin typeface="Times New Roman" panose="02020603050405020304" pitchFamily="18" charset="0"/>
                          <a:cs typeface="Times New Roman" panose="02020603050405020304" pitchFamily="18" charset="0"/>
                        </a:rPr>
                        <a:t>ғылыми</a:t>
                      </a:r>
                      <a:r>
                        <a:rPr lang="ru-RU" sz="1400" kern="1200" dirty="0">
                          <a:solidFill>
                            <a:schemeClr val="dk1"/>
                          </a:solidFill>
                          <a:effectLst/>
                          <a:latin typeface="Times New Roman" panose="02020603050405020304" pitchFamily="18" charset="0"/>
                          <a:cs typeface="Times New Roman" panose="02020603050405020304" pitchFamily="18" charset="0"/>
                        </a:rPr>
                        <a:t> </a:t>
                      </a:r>
                      <a:r>
                        <a:rPr lang="ru-RU" sz="1400" kern="1200" dirty="0" err="1">
                          <a:solidFill>
                            <a:schemeClr val="dk1"/>
                          </a:solidFill>
                          <a:effectLst/>
                          <a:latin typeface="Times New Roman" panose="02020603050405020304" pitchFamily="18" charset="0"/>
                          <a:cs typeface="Times New Roman" panose="02020603050405020304" pitchFamily="18" charset="0"/>
                        </a:rPr>
                        <a:t>семинарлар</a:t>
                      </a:r>
                      <a:r>
                        <a:rPr lang="ru-RU" sz="1400" kern="1200" dirty="0">
                          <a:solidFill>
                            <a:schemeClr val="dk1"/>
                          </a:solidFill>
                          <a:effectLst/>
                          <a:latin typeface="Times New Roman" panose="02020603050405020304" pitchFamily="18" charset="0"/>
                          <a:cs typeface="Times New Roman" panose="02020603050405020304" pitchFamily="18" charset="0"/>
                        </a:rPr>
                        <a:t>, </a:t>
                      </a:r>
                      <a:r>
                        <a:rPr lang="ru-RU" sz="1400" kern="1200" dirty="0" err="1">
                          <a:solidFill>
                            <a:schemeClr val="dk1"/>
                          </a:solidFill>
                          <a:effectLst/>
                          <a:latin typeface="Times New Roman" panose="02020603050405020304" pitchFamily="18" charset="0"/>
                          <a:cs typeface="Times New Roman" panose="02020603050405020304" pitchFamily="18" charset="0"/>
                        </a:rPr>
                        <a:t>студенттермен</a:t>
                      </a:r>
                      <a:r>
                        <a:rPr lang="ru-RU" sz="1400" kern="1200" dirty="0">
                          <a:solidFill>
                            <a:schemeClr val="dk1"/>
                          </a:solidFill>
                          <a:effectLst/>
                          <a:latin typeface="Times New Roman" panose="02020603050405020304" pitchFamily="18" charset="0"/>
                          <a:cs typeface="Times New Roman" panose="02020603050405020304" pitchFamily="18" charset="0"/>
                        </a:rPr>
                        <a:t> </a:t>
                      </a:r>
                      <a:r>
                        <a:rPr lang="ru-RU" sz="1400" kern="1200" dirty="0" err="1">
                          <a:solidFill>
                            <a:schemeClr val="dk1"/>
                          </a:solidFill>
                          <a:effectLst/>
                          <a:latin typeface="Times New Roman" panose="02020603050405020304" pitchFamily="18" charset="0"/>
                          <a:cs typeface="Times New Roman" panose="02020603050405020304" pitchFamily="18" charset="0"/>
                        </a:rPr>
                        <a:t>бірге</a:t>
                      </a:r>
                      <a:r>
                        <a:rPr lang="ru-RU" sz="1400" kern="1200" dirty="0">
                          <a:solidFill>
                            <a:schemeClr val="dk1"/>
                          </a:solidFill>
                          <a:effectLst/>
                          <a:latin typeface="Times New Roman" panose="02020603050405020304" pitchFamily="18" charset="0"/>
                          <a:cs typeface="Times New Roman" panose="02020603050405020304" pitchFamily="18" charset="0"/>
                        </a:rPr>
                        <a:t> </a:t>
                      </a:r>
                      <a:r>
                        <a:rPr lang="ru-RU" sz="1400" kern="1200" dirty="0" err="1">
                          <a:solidFill>
                            <a:schemeClr val="dk1"/>
                          </a:solidFill>
                          <a:effectLst/>
                          <a:latin typeface="Times New Roman" panose="02020603050405020304" pitchFamily="18" charset="0"/>
                          <a:cs typeface="Times New Roman" panose="02020603050405020304" pitchFamily="18" charset="0"/>
                        </a:rPr>
                        <a:t>жасалатын</a:t>
                      </a:r>
                      <a:r>
                        <a:rPr lang="ru-RU" sz="1400" kern="1200" dirty="0">
                          <a:solidFill>
                            <a:schemeClr val="dk1"/>
                          </a:solidFill>
                          <a:effectLst/>
                          <a:latin typeface="Times New Roman" panose="02020603050405020304" pitchFamily="18" charset="0"/>
                          <a:cs typeface="Times New Roman" panose="02020603050405020304" pitchFamily="18" charset="0"/>
                        </a:rPr>
                        <a:t> </a:t>
                      </a:r>
                      <a:r>
                        <a:rPr lang="ru-RU" sz="1400" kern="1200" dirty="0" err="1">
                          <a:solidFill>
                            <a:schemeClr val="dk1"/>
                          </a:solidFill>
                          <a:effectLst/>
                          <a:latin typeface="Times New Roman" panose="02020603050405020304" pitchFamily="18" charset="0"/>
                          <a:cs typeface="Times New Roman" panose="02020603050405020304" pitchFamily="18" charset="0"/>
                        </a:rPr>
                        <a:t>ғылыми</a:t>
                      </a:r>
                      <a:r>
                        <a:rPr lang="ru-RU" sz="1400" kern="1200" dirty="0">
                          <a:solidFill>
                            <a:schemeClr val="dk1"/>
                          </a:solidFill>
                          <a:effectLst/>
                          <a:latin typeface="Times New Roman" panose="02020603050405020304" pitchFamily="18" charset="0"/>
                          <a:cs typeface="Times New Roman" panose="02020603050405020304" pitchFamily="18" charset="0"/>
                        </a:rPr>
                        <a:t> </a:t>
                      </a:r>
                      <a:r>
                        <a:rPr lang="ru-RU" sz="1400" kern="1200" dirty="0" err="1">
                          <a:solidFill>
                            <a:schemeClr val="dk1"/>
                          </a:solidFill>
                          <a:effectLst/>
                          <a:latin typeface="Times New Roman" panose="02020603050405020304" pitchFamily="18" charset="0"/>
                          <a:cs typeface="Times New Roman" panose="02020603050405020304" pitchFamily="18" charset="0"/>
                        </a:rPr>
                        <a:t>проектерді</a:t>
                      </a:r>
                      <a:r>
                        <a:rPr lang="ru-RU" sz="1400" kern="1200" dirty="0">
                          <a:solidFill>
                            <a:schemeClr val="dk1"/>
                          </a:solidFill>
                          <a:effectLst/>
                          <a:latin typeface="Times New Roman" panose="02020603050405020304" pitchFamily="18" charset="0"/>
                          <a:cs typeface="Times New Roman" panose="02020603050405020304" pitchFamily="18" charset="0"/>
                        </a:rPr>
                        <a:t> </a:t>
                      </a:r>
                      <a:r>
                        <a:rPr lang="ru-RU" sz="1400" kern="1200" dirty="0" err="1">
                          <a:solidFill>
                            <a:schemeClr val="dk1"/>
                          </a:solidFill>
                          <a:effectLst/>
                          <a:latin typeface="Times New Roman" panose="02020603050405020304" pitchFamily="18" charset="0"/>
                          <a:cs typeface="Times New Roman" panose="02020603050405020304" pitchFamily="18" charset="0"/>
                        </a:rPr>
                        <a:t>көбейту</a:t>
                      </a:r>
                      <a:r>
                        <a:rPr lang="ru-RU" sz="1400" kern="1200" dirty="0">
                          <a:solidFill>
                            <a:schemeClr val="dk1"/>
                          </a:solidFill>
                          <a:effectLst/>
                          <a:latin typeface="Times New Roman" panose="02020603050405020304" pitchFamily="18" charset="0"/>
                          <a:cs typeface="Times New Roman" panose="02020603050405020304" pitchFamily="18" charset="0"/>
                        </a:rPr>
                        <a:t>. </a:t>
                      </a:r>
                      <a:r>
                        <a:rPr lang="ru-RU" sz="1400" kern="1200" dirty="0" err="1">
                          <a:solidFill>
                            <a:schemeClr val="dk1"/>
                          </a:solidFill>
                          <a:effectLst/>
                          <a:latin typeface="Times New Roman" panose="02020603050405020304" pitchFamily="18" charset="0"/>
                          <a:cs typeface="Times New Roman" panose="02020603050405020304" pitchFamily="18" charset="0"/>
                        </a:rPr>
                        <a:t>Жекелей</a:t>
                      </a:r>
                      <a:r>
                        <a:rPr lang="ru-RU" sz="1400" kern="1200" dirty="0">
                          <a:solidFill>
                            <a:schemeClr val="dk1"/>
                          </a:solidFill>
                          <a:effectLst/>
                          <a:latin typeface="Times New Roman" panose="02020603050405020304" pitchFamily="18" charset="0"/>
                          <a:cs typeface="Times New Roman" panose="02020603050405020304" pitchFamily="18" charset="0"/>
                        </a:rPr>
                        <a:t> </a:t>
                      </a:r>
                      <a:r>
                        <a:rPr lang="ru-RU" sz="1400" kern="1200" dirty="0" err="1">
                          <a:solidFill>
                            <a:schemeClr val="dk1"/>
                          </a:solidFill>
                          <a:effectLst/>
                          <a:latin typeface="Times New Roman" panose="02020603050405020304" pitchFamily="18" charset="0"/>
                          <a:cs typeface="Times New Roman" panose="02020603050405020304" pitchFamily="18" charset="0"/>
                        </a:rPr>
                        <a:t>патенті</a:t>
                      </a:r>
                      <a:r>
                        <a:rPr lang="ru-RU" sz="1400" kern="1200" dirty="0">
                          <a:solidFill>
                            <a:schemeClr val="dk1"/>
                          </a:solidFill>
                          <a:effectLst/>
                          <a:latin typeface="Times New Roman" panose="02020603050405020304" pitchFamily="18" charset="0"/>
                          <a:cs typeface="Times New Roman" panose="02020603050405020304" pitchFamily="18" charset="0"/>
                        </a:rPr>
                        <a:t> </a:t>
                      </a:r>
                      <a:r>
                        <a:rPr lang="ru-RU" sz="1400" kern="1200" dirty="0" err="1">
                          <a:solidFill>
                            <a:schemeClr val="dk1"/>
                          </a:solidFill>
                          <a:effectLst/>
                          <a:latin typeface="Times New Roman" panose="02020603050405020304" pitchFamily="18" charset="0"/>
                          <a:cs typeface="Times New Roman" panose="02020603050405020304" pitchFamily="18" charset="0"/>
                        </a:rPr>
                        <a:t>көбейті</a:t>
                      </a:r>
                      <a:r>
                        <a:rPr lang="ru-RU" sz="1400" kern="1200" dirty="0">
                          <a:solidFill>
                            <a:schemeClr val="dk1"/>
                          </a:solidFill>
                          <a:effectLst/>
                          <a:latin typeface="Times New Roman" panose="02020603050405020304" pitchFamily="18" charset="0"/>
                          <a:cs typeface="Times New Roman" panose="02020603050405020304" pitchFamily="18" charset="0"/>
                        </a:rPr>
                        <a:t>, </a:t>
                      </a:r>
                      <a:r>
                        <a:rPr lang="ru-RU" sz="1400" kern="1200" dirty="0" err="1">
                          <a:solidFill>
                            <a:schemeClr val="dk1"/>
                          </a:solidFill>
                          <a:effectLst/>
                          <a:latin typeface="Times New Roman" panose="02020603050405020304" pitchFamily="18" charset="0"/>
                          <a:cs typeface="Times New Roman" panose="02020603050405020304" pitchFamily="18" charset="0"/>
                        </a:rPr>
                        <a:t>ақыл</a:t>
                      </a:r>
                      <a:r>
                        <a:rPr lang="ru-RU" sz="1400" kern="1200" dirty="0">
                          <a:solidFill>
                            <a:schemeClr val="dk1"/>
                          </a:solidFill>
                          <a:effectLst/>
                          <a:latin typeface="Times New Roman" panose="02020603050405020304" pitchFamily="18" charset="0"/>
                          <a:cs typeface="Times New Roman" panose="02020603050405020304" pitchFamily="18" charset="0"/>
                        </a:rPr>
                        <a:t>-ой </a:t>
                      </a:r>
                      <a:r>
                        <a:rPr lang="ru-RU" sz="1400" kern="1200" dirty="0" err="1">
                          <a:solidFill>
                            <a:schemeClr val="dk1"/>
                          </a:solidFill>
                          <a:effectLst/>
                          <a:latin typeface="Times New Roman" panose="02020603050405020304" pitchFamily="18" charset="0"/>
                          <a:cs typeface="Times New Roman" panose="02020603050405020304" pitchFamily="18" charset="0"/>
                        </a:rPr>
                        <a:t>патентке</a:t>
                      </a:r>
                      <a:r>
                        <a:rPr lang="ru-RU" sz="1400" kern="1200" dirty="0">
                          <a:solidFill>
                            <a:schemeClr val="dk1"/>
                          </a:solidFill>
                          <a:effectLst/>
                          <a:latin typeface="Times New Roman" panose="02020603050405020304" pitchFamily="18" charset="0"/>
                          <a:cs typeface="Times New Roman" panose="02020603050405020304" pitchFamily="18" charset="0"/>
                        </a:rPr>
                        <a:t> </a:t>
                      </a:r>
                      <a:r>
                        <a:rPr lang="ru-RU" sz="1400" kern="1200" dirty="0" err="1">
                          <a:solidFill>
                            <a:schemeClr val="dk1"/>
                          </a:solidFill>
                          <a:effectLst/>
                          <a:latin typeface="Times New Roman" panose="02020603050405020304" pitchFamily="18" charset="0"/>
                          <a:cs typeface="Times New Roman" panose="02020603050405020304" pitchFamily="18" charset="0"/>
                        </a:rPr>
                        <a:t>негізделу</a:t>
                      </a:r>
                      <a:r>
                        <a:rPr lang="ru-RU" sz="1400" kern="1200" dirty="0">
                          <a:solidFill>
                            <a:schemeClr val="dk1"/>
                          </a:solidFill>
                          <a:effectLst/>
                          <a:latin typeface="Times New Roman" panose="02020603050405020304" pitchFamily="18" charset="0"/>
                          <a:cs typeface="Times New Roman" panose="02020603050405020304" pitchFamily="18" charset="0"/>
                        </a:rPr>
                        <a:t> </a:t>
                      </a:r>
                      <a:r>
                        <a:rPr lang="ru-RU" sz="1400" kern="1200" dirty="0" err="1">
                          <a:solidFill>
                            <a:schemeClr val="dk1"/>
                          </a:solidFill>
                          <a:effectLst/>
                          <a:latin typeface="Times New Roman" panose="02020603050405020304" pitchFamily="18" charset="0"/>
                          <a:cs typeface="Times New Roman" panose="02020603050405020304" pitchFamily="18" charset="0"/>
                        </a:rPr>
                        <a:t>арқылы</a:t>
                      </a:r>
                      <a:r>
                        <a:rPr lang="ru-RU" sz="1400" kern="1200" dirty="0">
                          <a:solidFill>
                            <a:schemeClr val="dk1"/>
                          </a:solidFill>
                          <a:effectLst/>
                          <a:latin typeface="Times New Roman" panose="02020603050405020304" pitchFamily="18" charset="0"/>
                          <a:cs typeface="Times New Roman" panose="02020603050405020304" pitchFamily="18" charset="0"/>
                        </a:rPr>
                        <a:t> </a:t>
                      </a:r>
                      <a:r>
                        <a:rPr lang="ru-RU" sz="1400" kern="1200" dirty="0" err="1">
                          <a:solidFill>
                            <a:schemeClr val="dk1"/>
                          </a:solidFill>
                          <a:effectLst/>
                          <a:latin typeface="Times New Roman" panose="02020603050405020304" pitchFamily="18" charset="0"/>
                          <a:cs typeface="Times New Roman" panose="02020603050405020304" pitchFamily="18" charset="0"/>
                        </a:rPr>
                        <a:t>жеке</a:t>
                      </a:r>
                      <a:r>
                        <a:rPr lang="ru-RU" sz="1400" kern="1200" dirty="0">
                          <a:solidFill>
                            <a:schemeClr val="dk1"/>
                          </a:solidFill>
                          <a:effectLst/>
                          <a:latin typeface="Times New Roman" panose="02020603050405020304" pitchFamily="18" charset="0"/>
                          <a:cs typeface="Times New Roman" panose="02020603050405020304" pitchFamily="18" charset="0"/>
                        </a:rPr>
                        <a:t> </a:t>
                      </a:r>
                      <a:r>
                        <a:rPr lang="ru-RU" sz="1400" kern="1200" dirty="0" err="1">
                          <a:solidFill>
                            <a:schemeClr val="dk1"/>
                          </a:solidFill>
                          <a:effectLst/>
                          <a:latin typeface="Times New Roman" panose="02020603050405020304" pitchFamily="18" charset="0"/>
                          <a:cs typeface="Times New Roman" panose="02020603050405020304" pitchFamily="18" charset="0"/>
                        </a:rPr>
                        <a:t>кәсіпорындардан</a:t>
                      </a:r>
                      <a:r>
                        <a:rPr lang="ru-RU" sz="1400" kern="1200" dirty="0">
                          <a:solidFill>
                            <a:schemeClr val="dk1"/>
                          </a:solidFill>
                          <a:effectLst/>
                          <a:latin typeface="Times New Roman" panose="02020603050405020304" pitchFamily="18" charset="0"/>
                          <a:cs typeface="Times New Roman" panose="02020603050405020304" pitchFamily="18" charset="0"/>
                        </a:rPr>
                        <a:t> </a:t>
                      </a:r>
                      <a:r>
                        <a:rPr lang="ru-RU" sz="1400" kern="1200" dirty="0" err="1">
                          <a:solidFill>
                            <a:schemeClr val="dk1"/>
                          </a:solidFill>
                          <a:effectLst/>
                          <a:latin typeface="Times New Roman" panose="02020603050405020304" pitchFamily="18" charset="0"/>
                          <a:cs typeface="Times New Roman" panose="02020603050405020304" pitchFamily="18" charset="0"/>
                        </a:rPr>
                        <a:t>қаржыларндыру</a:t>
                      </a:r>
                      <a:r>
                        <a:rPr lang="ru-RU" sz="1400" kern="1200" dirty="0">
                          <a:solidFill>
                            <a:schemeClr val="dk1"/>
                          </a:solidFill>
                          <a:effectLst/>
                          <a:latin typeface="Times New Roman" panose="02020603050405020304" pitchFamily="18" charset="0"/>
                          <a:cs typeface="Times New Roman" panose="02020603050405020304" pitchFamily="18" charset="0"/>
                        </a:rPr>
                        <a:t> тарту;</a:t>
                      </a:r>
                    </a:p>
                    <a:p>
                      <a:pPr marL="285750" indent="-285750" algn="just">
                        <a:lnSpc>
                          <a:spcPct val="100000"/>
                        </a:lnSpc>
                        <a:spcAft>
                          <a:spcPts val="0"/>
                        </a:spcAft>
                        <a:buFont typeface="Wingdings" panose="05000000000000000000" pitchFamily="2" charset="2"/>
                        <a:buChar char="§"/>
                      </a:pPr>
                      <a:r>
                        <a:rPr lang="ru-RU" sz="1400" kern="1200" dirty="0">
                          <a:solidFill>
                            <a:schemeClr val="dk1"/>
                          </a:solidFill>
                          <a:effectLst/>
                          <a:latin typeface="Times New Roman" panose="02020603050405020304" pitchFamily="18" charset="0"/>
                          <a:cs typeface="Times New Roman" panose="02020603050405020304" pitchFamily="18" charset="0"/>
                        </a:rPr>
                        <a:t>Когда у преподавателя по 6-9 уроков подряд мы не успеваем пообедать, так как перемена длится всего 10 минут, учитывая, что мы меняем кабинеты каждые 2-3 урока и очередь в столовой то времени совсем не хватает чтобы поесть. Хотелось бы внести большую перемену как когда-то было когда мы сами были студентами 15 минут. Также не во всех кабинетах есть телевизоры экраны для проведения уроков, а интерактивная доска в некоторых кабинетах плохо отображает книгу и после того, как напишешь на нем маркером, остаются следы. Хотелось бы послушать лекции профессоров, знаменитых людей ведущих университетов нашей страны и ближних зарубежных стран. Также хотелось бы чтобы кураторы хорошо работали, выполняли свои обязанности. Хотелось бы увеличить число методистов, которые составляют расписание чтобы другие преподаватели не принимали участие в разработке расписания. Чтобы каждый выполнял свою работу прозрачно и справедливо.  В целом мне нравится работать, спасибо руководству за эту возможность;</a:t>
                      </a:r>
                    </a:p>
                    <a:p>
                      <a:pPr marL="285750" indent="-285750" algn="just">
                        <a:lnSpc>
                          <a:spcPct val="100000"/>
                        </a:lnSpc>
                        <a:spcAft>
                          <a:spcPts val="0"/>
                        </a:spcAft>
                        <a:buFont typeface="Wingdings" panose="05000000000000000000" pitchFamily="2" charset="2"/>
                        <a:buChar char="§"/>
                      </a:pPr>
                      <a:r>
                        <a:rPr lang="ru-RU" sz="1400" kern="1200" dirty="0">
                          <a:solidFill>
                            <a:schemeClr val="dk1"/>
                          </a:solidFill>
                          <a:effectLst/>
                          <a:latin typeface="Times New Roman" panose="02020603050405020304" pitchFamily="18" charset="0"/>
                          <a:cs typeface="Times New Roman" panose="02020603050405020304" pitchFamily="18" charset="0"/>
                        </a:rPr>
                        <a:t>Обновление ОП с </a:t>
                      </a:r>
                      <a:r>
                        <a:rPr lang="ru-RU" sz="1400" kern="1200" dirty="0" err="1">
                          <a:solidFill>
                            <a:schemeClr val="dk1"/>
                          </a:solidFill>
                          <a:effectLst/>
                          <a:latin typeface="Times New Roman" panose="02020603050405020304" pitchFamily="18" charset="0"/>
                          <a:cs typeface="Times New Roman" panose="02020603050405020304" pitchFamily="18" charset="0"/>
                        </a:rPr>
                        <a:t>уче</a:t>
                      </a:r>
                      <a:r>
                        <a:rPr lang="kk-KZ" sz="1400" kern="1200" dirty="0">
                          <a:solidFill>
                            <a:schemeClr val="dk1"/>
                          </a:solidFill>
                          <a:effectLst/>
                          <a:latin typeface="Times New Roman" panose="02020603050405020304" pitchFamily="18" charset="0"/>
                          <a:cs typeface="Times New Roman" panose="02020603050405020304" pitchFamily="18" charset="0"/>
                        </a:rPr>
                        <a:t>т</a:t>
                      </a:r>
                      <a:r>
                        <a:rPr lang="ru-RU" sz="1400" kern="1200" dirty="0">
                          <a:solidFill>
                            <a:schemeClr val="dk1"/>
                          </a:solidFill>
                          <a:effectLst/>
                          <a:latin typeface="Times New Roman" panose="02020603050405020304" pitchFamily="18" charset="0"/>
                          <a:cs typeface="Times New Roman" panose="02020603050405020304" pitchFamily="18" charset="0"/>
                        </a:rPr>
                        <a:t>ом актуальных тенденций в науке, технологии и индустрии;</a:t>
                      </a:r>
                    </a:p>
                    <a:p>
                      <a:pPr marL="285750" indent="-285750" algn="just">
                        <a:lnSpc>
                          <a:spcPct val="100000"/>
                        </a:lnSpc>
                        <a:spcAft>
                          <a:spcPts val="0"/>
                        </a:spcAft>
                        <a:buFont typeface="Wingdings" panose="05000000000000000000" pitchFamily="2" charset="2"/>
                        <a:buChar char="§"/>
                      </a:pPr>
                      <a:r>
                        <a:rPr lang="ru-RU" sz="1400" kern="1200" dirty="0">
                          <a:solidFill>
                            <a:schemeClr val="dk1"/>
                          </a:solidFill>
                          <a:effectLst/>
                          <a:latin typeface="Times New Roman" panose="02020603050405020304" pitchFamily="18" charset="0"/>
                          <a:cs typeface="Times New Roman" panose="02020603050405020304" pitchFamily="18" charset="0"/>
                        </a:rPr>
                        <a:t>Повышение международного сотрудничества и расширение программ академ мобильности.</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15902265"/>
                  </a:ext>
                </a:extLst>
              </a:tr>
            </a:tbl>
          </a:graphicData>
        </a:graphic>
      </p:graphicFrame>
    </p:spTree>
    <p:extLst>
      <p:ext uri="{BB962C8B-B14F-4D97-AF65-F5344CB8AC3E}">
        <p14:creationId xmlns:p14="http://schemas.microsoft.com/office/powerpoint/2010/main" val="2211018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2EB0E0-1E05-B2F0-85E3-1F53058327D8}"/>
            </a:ext>
          </a:extLst>
        </p:cNvPr>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E9366E4-96D6-6CC8-75F7-9B306ABB626E}"/>
              </a:ext>
            </a:extLst>
          </p:cNvPr>
          <p:cNvSpPr/>
          <p:nvPr/>
        </p:nvSpPr>
        <p:spPr>
          <a:xfrm>
            <a:off x="2175553" y="247204"/>
            <a:ext cx="10251541" cy="399405"/>
          </a:xfrm>
          <a:prstGeom prst="rect">
            <a:avLst/>
          </a:prstGeom>
        </p:spPr>
        <p:txBody>
          <a:bodyPr wrap="square">
            <a:spAutoFit/>
          </a:bodyPr>
          <a:lstStyle/>
          <a:p>
            <a:pPr lvl="0" algn="just">
              <a:lnSpc>
                <a:spcPct val="107000"/>
              </a:lnSpc>
              <a:spcAft>
                <a:spcPts val="800"/>
              </a:spcAft>
            </a:pPr>
            <a:r>
              <a:rPr lang="kk-KZ" sz="2000" b="1" i="1" dirty="0">
                <a:latin typeface="Times New Roman" panose="02020603050405020304" pitchFamily="18" charset="0"/>
                <a:ea typeface="Calibri" panose="020F0502020204030204" pitchFamily="34" charset="0"/>
                <a:cs typeface="Times New Roman" panose="02020603050405020304" pitchFamily="18" charset="0"/>
              </a:rPr>
              <a:t>Университет</a:t>
            </a:r>
            <a:r>
              <a:rPr lang="ru-RU" sz="2000" b="1" i="1" dirty="0">
                <a:latin typeface="Times New Roman" panose="02020603050405020304" pitchFamily="18" charset="0"/>
                <a:ea typeface="Calibri" panose="020F0502020204030204" pitchFamily="34" charset="0"/>
                <a:cs typeface="Times New Roman" panose="02020603050405020304" pitchFamily="18" charset="0"/>
              </a:rPr>
              <a:t> </a:t>
            </a:r>
            <a:r>
              <a:rPr lang="ru-RU" sz="2000" b="1" i="1" dirty="0" err="1">
                <a:latin typeface="Times New Roman" panose="02020603050405020304" pitchFamily="18" charset="0"/>
                <a:ea typeface="Calibri" panose="020F0502020204030204" pitchFamily="34" charset="0"/>
                <a:cs typeface="Times New Roman" panose="02020603050405020304" pitchFamily="18" charset="0"/>
              </a:rPr>
              <a:t>қызметін</a:t>
            </a:r>
            <a:r>
              <a:rPr lang="ru-RU" sz="2000" b="1" i="1" dirty="0">
                <a:latin typeface="Times New Roman" panose="02020603050405020304" pitchFamily="18" charset="0"/>
                <a:ea typeface="Calibri" panose="020F0502020204030204" pitchFamily="34" charset="0"/>
                <a:cs typeface="Times New Roman" panose="02020603050405020304" pitchFamily="18" charset="0"/>
              </a:rPr>
              <a:t> </a:t>
            </a:r>
            <a:r>
              <a:rPr lang="ru-RU" sz="2000" b="1" i="1" dirty="0" err="1">
                <a:latin typeface="Times New Roman" panose="02020603050405020304" pitchFamily="18" charset="0"/>
                <a:ea typeface="Calibri" panose="020F0502020204030204" pitchFamily="34" charset="0"/>
                <a:cs typeface="Times New Roman" panose="02020603050405020304" pitchFamily="18" charset="0"/>
              </a:rPr>
              <a:t>жақсарту</a:t>
            </a:r>
            <a:r>
              <a:rPr lang="ru-RU" sz="2000" b="1" i="1" dirty="0">
                <a:latin typeface="Times New Roman" panose="02020603050405020304" pitchFamily="18" charset="0"/>
                <a:ea typeface="Calibri" panose="020F0502020204030204" pitchFamily="34" charset="0"/>
                <a:cs typeface="Times New Roman" panose="02020603050405020304" pitchFamily="18" charset="0"/>
              </a:rPr>
              <a:t> </a:t>
            </a:r>
            <a:r>
              <a:rPr lang="ru-RU" sz="2000" b="1" i="1" dirty="0" err="1">
                <a:latin typeface="Times New Roman" panose="02020603050405020304" pitchFamily="18" charset="0"/>
                <a:ea typeface="Calibri" panose="020F0502020204030204" pitchFamily="34" charset="0"/>
                <a:cs typeface="Times New Roman" panose="02020603050405020304" pitchFamily="18" charset="0"/>
              </a:rPr>
              <a:t>бойынша</a:t>
            </a:r>
            <a:r>
              <a:rPr lang="ru-RU" sz="2000" b="1" i="1" dirty="0">
                <a:latin typeface="Times New Roman" panose="02020603050405020304" pitchFamily="18" charset="0"/>
                <a:ea typeface="Calibri" panose="020F0502020204030204" pitchFamily="34" charset="0"/>
                <a:cs typeface="Times New Roman" panose="02020603050405020304" pitchFamily="18" charset="0"/>
              </a:rPr>
              <a:t> </a:t>
            </a:r>
            <a:r>
              <a:rPr lang="ru-RU" sz="2000" b="1" i="1" dirty="0" err="1">
                <a:latin typeface="Times New Roman" panose="02020603050405020304" pitchFamily="18" charset="0"/>
                <a:ea typeface="Calibri" panose="020F0502020204030204" pitchFamily="34" charset="0"/>
                <a:cs typeface="Times New Roman" panose="02020603050405020304" pitchFamily="18" charset="0"/>
              </a:rPr>
              <a:t>берілген</a:t>
            </a:r>
            <a:r>
              <a:rPr lang="ru-RU" sz="2000" b="1" i="1" dirty="0">
                <a:latin typeface="Times New Roman" panose="02020603050405020304" pitchFamily="18" charset="0"/>
                <a:ea typeface="Calibri" panose="020F0502020204030204" pitchFamily="34" charset="0"/>
                <a:cs typeface="Times New Roman" panose="02020603050405020304" pitchFamily="18" charset="0"/>
              </a:rPr>
              <a:t> </a:t>
            </a:r>
            <a:r>
              <a:rPr lang="ru-RU" sz="2000" b="1" i="1" dirty="0" err="1">
                <a:latin typeface="Times New Roman" panose="02020603050405020304" pitchFamily="18" charset="0"/>
                <a:ea typeface="Calibri" panose="020F0502020204030204" pitchFamily="34" charset="0"/>
                <a:cs typeface="Times New Roman" panose="02020603050405020304" pitchFamily="18" charset="0"/>
              </a:rPr>
              <a:t>ұсыныстар</a:t>
            </a:r>
            <a:r>
              <a:rPr lang="ru-RU" sz="2000" b="1" i="1" dirty="0">
                <a:latin typeface="Times New Roman" panose="02020603050405020304" pitchFamily="18" charset="0"/>
                <a:ea typeface="Calibri" panose="020F0502020204030204" pitchFamily="34" charset="0"/>
                <a:cs typeface="Times New Roman" panose="02020603050405020304" pitchFamily="18" charset="0"/>
              </a:rPr>
              <a:t> мен </a:t>
            </a:r>
            <a:r>
              <a:rPr lang="kk-KZ" sz="2000" b="1" i="1" dirty="0">
                <a:latin typeface="Times New Roman" panose="02020603050405020304" pitchFamily="18" charset="0"/>
                <a:ea typeface="Calibri" panose="020F0502020204030204" pitchFamily="34" charset="0"/>
                <a:cs typeface="Times New Roman" panose="02020603050405020304" pitchFamily="18" charset="0"/>
              </a:rPr>
              <a:t>пікірлер</a:t>
            </a:r>
            <a:endParaRPr lang="ru-RU" sz="20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10" name="Таблица 9">
            <a:extLst>
              <a:ext uri="{FF2B5EF4-FFF2-40B4-BE49-F238E27FC236}">
                <a16:creationId xmlns:a16="http://schemas.microsoft.com/office/drawing/2014/main" id="{611092A8-264F-1932-F11E-9604AD654AE8}"/>
              </a:ext>
            </a:extLst>
          </p:cNvPr>
          <p:cNvGraphicFramePr>
            <a:graphicFrameLocks noGrp="1"/>
          </p:cNvGraphicFramePr>
          <p:nvPr>
            <p:extLst>
              <p:ext uri="{D42A27DB-BD31-4B8C-83A1-F6EECF244321}">
                <p14:modId xmlns:p14="http://schemas.microsoft.com/office/powerpoint/2010/main" val="718868935"/>
              </p:ext>
            </p:extLst>
          </p:nvPr>
        </p:nvGraphicFramePr>
        <p:xfrm>
          <a:off x="1793290" y="754602"/>
          <a:ext cx="9871968" cy="5827230"/>
        </p:xfrm>
        <a:graphic>
          <a:graphicData uri="http://schemas.openxmlformats.org/drawingml/2006/table">
            <a:tbl>
              <a:tblPr firstRow="1" firstCol="1" bandRow="1">
                <a:tableStyleId>{46F890A9-2807-4EBB-B81D-B2AA78EC7F39}</a:tableStyleId>
              </a:tblPr>
              <a:tblGrid>
                <a:gridCol w="661358">
                  <a:extLst>
                    <a:ext uri="{9D8B030D-6E8A-4147-A177-3AD203B41FA5}">
                      <a16:colId xmlns:a16="http://schemas.microsoft.com/office/drawing/2014/main" val="2971134717"/>
                    </a:ext>
                  </a:extLst>
                </a:gridCol>
                <a:gridCol w="1484722">
                  <a:extLst>
                    <a:ext uri="{9D8B030D-6E8A-4147-A177-3AD203B41FA5}">
                      <a16:colId xmlns:a16="http://schemas.microsoft.com/office/drawing/2014/main" val="145747850"/>
                    </a:ext>
                  </a:extLst>
                </a:gridCol>
                <a:gridCol w="7725888">
                  <a:extLst>
                    <a:ext uri="{9D8B030D-6E8A-4147-A177-3AD203B41FA5}">
                      <a16:colId xmlns:a16="http://schemas.microsoft.com/office/drawing/2014/main" val="634796088"/>
                    </a:ext>
                  </a:extLst>
                </a:gridCol>
              </a:tblGrid>
              <a:tr h="539199">
                <a:tc>
                  <a:txBody>
                    <a:bodyPr/>
                    <a:lstStyle/>
                    <a:p>
                      <a:pPr algn="ctr">
                        <a:lnSpc>
                          <a:spcPct val="100000"/>
                        </a:lnSpc>
                        <a:spcAft>
                          <a:spcPts val="0"/>
                        </a:spcAft>
                      </a:pPr>
                      <a:r>
                        <a:rPr lang="ru-RU" sz="1500" dirty="0">
                          <a:effectLst/>
                          <a:latin typeface="Times New Roman" panose="02020603050405020304" pitchFamily="18" charset="0"/>
                          <a:cs typeface="Times New Roman" panose="02020603050405020304" pitchFamily="18" charset="0"/>
                        </a:rPr>
                        <a:t>№</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ru-RU" sz="1500" dirty="0" err="1">
                          <a:effectLst/>
                          <a:latin typeface="Times New Roman" panose="02020603050405020304" pitchFamily="18" charset="0"/>
                          <a:cs typeface="Times New Roman" panose="02020603050405020304" pitchFamily="18" charset="0"/>
                        </a:rPr>
                        <a:t>Бағыт</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0000"/>
                        </a:lnSpc>
                        <a:spcAft>
                          <a:spcPts val="0"/>
                        </a:spcAft>
                      </a:pPr>
                      <a:r>
                        <a:rPr lang="ru-RU" sz="1500" dirty="0" err="1">
                          <a:effectLst/>
                          <a:latin typeface="Times New Roman" panose="02020603050405020304" pitchFamily="18" charset="0"/>
                          <a:cs typeface="Times New Roman" panose="02020603050405020304" pitchFamily="18" charset="0"/>
                        </a:rPr>
                        <a:t>Ұсыныстар</a:t>
                      </a:r>
                      <a:r>
                        <a:rPr lang="ru-RU" sz="1500" dirty="0">
                          <a:effectLst/>
                          <a:latin typeface="Times New Roman" panose="02020603050405020304" pitchFamily="18" charset="0"/>
                          <a:cs typeface="Times New Roman" panose="02020603050405020304" pitchFamily="18" charset="0"/>
                        </a:rPr>
                        <a:t> мен </a:t>
                      </a:r>
                      <a:r>
                        <a:rPr lang="ru-RU" sz="1500" dirty="0" err="1">
                          <a:effectLst/>
                          <a:latin typeface="Times New Roman" panose="02020603050405020304" pitchFamily="18" charset="0"/>
                          <a:cs typeface="Times New Roman" panose="02020603050405020304" pitchFamily="18" charset="0"/>
                        </a:rPr>
                        <a:t>пікірлер</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51639201"/>
                  </a:ext>
                </a:extLst>
              </a:tr>
              <a:tr h="1380638">
                <a:tc>
                  <a:txBody>
                    <a:bodyPr/>
                    <a:lstStyle/>
                    <a:p>
                      <a:pPr algn="ctr">
                        <a:lnSpc>
                          <a:spcPct val="100000"/>
                        </a:lnSpc>
                        <a:spcAft>
                          <a:spcPts val="0"/>
                        </a:spcAft>
                      </a:pPr>
                      <a:r>
                        <a:rPr lang="kk-KZ" sz="1500" dirty="0">
                          <a:effectLst/>
                          <a:latin typeface="Times New Roman" panose="02020603050405020304" pitchFamily="18" charset="0"/>
                          <a:cs typeface="Times New Roman" panose="02020603050405020304" pitchFamily="18" charset="0"/>
                        </a:rPr>
                        <a:t>2</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600" dirty="0" err="1">
                          <a:solidFill>
                            <a:schemeClr val="accent1">
                              <a:lumMod val="50000"/>
                            </a:schemeClr>
                          </a:solidFill>
                          <a:latin typeface="Times New Roman" panose="02020603050405020304" pitchFamily="18" charset="0"/>
                          <a:cs typeface="Times New Roman" panose="02020603050405020304" pitchFamily="18" charset="0"/>
                        </a:rPr>
                        <a:t>Материалды-техникалық</a:t>
                      </a:r>
                      <a:r>
                        <a:rPr lang="ru-RU" sz="1600" dirty="0">
                          <a:solidFill>
                            <a:schemeClr val="accent1">
                              <a:lumMod val="50000"/>
                            </a:schemeClr>
                          </a:solidFill>
                          <a:latin typeface="Times New Roman" panose="02020603050405020304" pitchFamily="18" charset="0"/>
                          <a:cs typeface="Times New Roman" panose="02020603050405020304" pitchFamily="18" charset="0"/>
                        </a:rPr>
                        <a:t> база</a:t>
                      </a:r>
                      <a:endParaRPr lang="ru-RU" sz="1600" dirty="0">
                        <a:solidFill>
                          <a:schemeClr val="accent1">
                            <a:lumMod val="50000"/>
                          </a:schemeClr>
                        </a:solidFill>
                        <a:effectLst/>
                        <a:latin typeface="Times New Roman" panose="02020603050405020304" pitchFamily="18" charset="0"/>
                        <a:cs typeface="Times New Roman" panose="02020603050405020304" pitchFamily="18" charset="0"/>
                      </a:endParaRPr>
                    </a:p>
                    <a:p>
                      <a:pPr algn="l">
                        <a:lnSpc>
                          <a:spcPct val="100000"/>
                        </a:lnSpc>
                        <a:spcAft>
                          <a:spcPts val="0"/>
                        </a:spcAft>
                      </a:pPr>
                      <a:endParaRPr lang="ru-RU"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85750" indent="-285750" algn="l">
                        <a:lnSpc>
                          <a:spcPct val="100000"/>
                        </a:lnSpc>
                        <a:spcAft>
                          <a:spcPts val="0"/>
                        </a:spcAft>
                        <a:buFont typeface="Wingdings" panose="05000000000000000000" pitchFamily="2" charset="2"/>
                        <a:buChar char="§"/>
                      </a:pPr>
                      <a:r>
                        <a:rPr lang="ru-RU" sz="1600" kern="1200" dirty="0">
                          <a:solidFill>
                            <a:schemeClr val="dk1"/>
                          </a:solidFill>
                          <a:effectLst/>
                          <a:latin typeface="Times New Roman" panose="02020603050405020304" pitchFamily="18" charset="0"/>
                          <a:cs typeface="Times New Roman" panose="02020603050405020304" pitchFamily="18" charset="0"/>
                        </a:rPr>
                        <a:t>Возведение новых учебных корпусов и общежитий; </a:t>
                      </a:r>
                    </a:p>
                    <a:p>
                      <a:pPr marL="285750" indent="-285750" algn="l">
                        <a:lnSpc>
                          <a:spcPct val="100000"/>
                        </a:lnSpc>
                        <a:spcAft>
                          <a:spcPts val="0"/>
                        </a:spcAft>
                        <a:buFont typeface="Wingdings" panose="05000000000000000000" pitchFamily="2" charset="2"/>
                        <a:buChar char="§"/>
                      </a:pPr>
                      <a:r>
                        <a:rPr lang="ru-RU" sz="1600" kern="1200" dirty="0" err="1">
                          <a:solidFill>
                            <a:schemeClr val="dk1"/>
                          </a:solidFill>
                          <a:effectLst/>
                          <a:latin typeface="Times New Roman" panose="02020603050405020304" pitchFamily="18" charset="0"/>
                          <a:cs typeface="Times New Roman" panose="02020603050405020304" pitchFamily="18" charset="0"/>
                        </a:rPr>
                        <a:t>Дарынды,өнерлі</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студенттерге</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арналған</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арнайы</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бөлме</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болса</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олардың</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шығармашылықтарын</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арттыру</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мақсатында</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аптасына</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уақыт</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бөліп</a:t>
                      </a:r>
                      <a:r>
                        <a:rPr lang="ru-RU" sz="1600" kern="1200" dirty="0">
                          <a:solidFill>
                            <a:schemeClr val="dk1"/>
                          </a:solidFill>
                          <a:effectLst/>
                          <a:latin typeface="Times New Roman" panose="02020603050405020304" pitchFamily="18" charset="0"/>
                          <a:cs typeface="Times New Roman" panose="02020603050405020304" pitchFamily="18" charset="0"/>
                        </a:rPr>
                        <a:t> (график) </a:t>
                      </a:r>
                      <a:r>
                        <a:rPr lang="ru-RU" sz="1600" kern="1200" dirty="0" err="1">
                          <a:solidFill>
                            <a:schemeClr val="dk1"/>
                          </a:solidFill>
                          <a:effectLst/>
                          <a:latin typeface="Times New Roman" panose="02020603050405020304" pitchFamily="18" charset="0"/>
                          <a:cs typeface="Times New Roman" panose="02020603050405020304" pitchFamily="18" charset="0"/>
                        </a:rPr>
                        <a:t>дайындық</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сабақтарын</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өткізуге</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айтар</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болсам</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Домбыра</a:t>
                      </a:r>
                      <a:r>
                        <a:rPr lang="ru-RU" sz="1600" kern="1200" dirty="0">
                          <a:solidFill>
                            <a:schemeClr val="dk1"/>
                          </a:solidFill>
                          <a:effectLst/>
                          <a:latin typeface="Times New Roman" panose="02020603050405020304" pitchFamily="18" charset="0"/>
                          <a:cs typeface="Times New Roman" panose="02020603050405020304" pitchFamily="18" charset="0"/>
                        </a:rPr>
                        <a:t> (оркестр), би, </a:t>
                      </a:r>
                      <a:r>
                        <a:rPr lang="ru-RU" sz="1600" kern="1200" dirty="0" err="1">
                          <a:solidFill>
                            <a:schemeClr val="dk1"/>
                          </a:solidFill>
                          <a:effectLst/>
                          <a:latin typeface="Times New Roman" panose="02020603050405020304" pitchFamily="18" charset="0"/>
                          <a:cs typeface="Times New Roman" panose="02020603050405020304" pitchFamily="18" charset="0"/>
                        </a:rPr>
                        <a:t>актерлық</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шеберлік</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театрландырылған</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қойылым</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мәнерлеп</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оқу</a:t>
                      </a:r>
                      <a:r>
                        <a:rPr lang="kk-KZ" sz="1600" kern="1200" dirty="0">
                          <a:solidFill>
                            <a:schemeClr val="dk1"/>
                          </a:solidFill>
                          <a:effectLst/>
                          <a:latin typeface="Times New Roman" panose="02020603050405020304" pitchFamily="18" charset="0"/>
                          <a:cs typeface="Times New Roman" panose="02020603050405020304" pitchFamily="18" charset="0"/>
                        </a:rPr>
                        <a:t> т.б.</a:t>
                      </a:r>
                      <a:endParaRPr lang="ru-RU"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33813554"/>
                  </a:ext>
                </a:extLst>
              </a:tr>
              <a:tr h="3907393">
                <a:tc>
                  <a:txBody>
                    <a:bodyPr/>
                    <a:lstStyle/>
                    <a:p>
                      <a:pPr algn="ctr">
                        <a:lnSpc>
                          <a:spcPct val="100000"/>
                        </a:lnSpc>
                        <a:spcAft>
                          <a:spcPts val="0"/>
                        </a:spcAft>
                      </a:pPr>
                      <a:r>
                        <a:rPr lang="ru-RU" sz="1500" dirty="0">
                          <a:effectLst/>
                          <a:latin typeface="Times New Roman" panose="02020603050405020304" pitchFamily="18" charset="0"/>
                          <a:cs typeface="Times New Roman" panose="02020603050405020304" pitchFamily="18" charset="0"/>
                        </a:rPr>
                        <a:t>3</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00000"/>
                        </a:lnSpc>
                        <a:spcAft>
                          <a:spcPts val="0"/>
                        </a:spcAft>
                      </a:pPr>
                      <a:r>
                        <a:rPr lang="ru-RU" sz="1600" dirty="0" err="1">
                          <a:solidFill>
                            <a:schemeClr val="accent1">
                              <a:lumMod val="50000"/>
                            </a:schemeClr>
                          </a:solidFill>
                          <a:latin typeface="Times New Roman" panose="02020603050405020304" pitchFamily="18" charset="0"/>
                          <a:cs typeface="Times New Roman" panose="02020603050405020304" pitchFamily="18" charset="0"/>
                        </a:rPr>
                        <a:t>Әр</a:t>
                      </a:r>
                      <a:r>
                        <a:rPr lang="ru-RU" sz="1600" dirty="0">
                          <a:solidFill>
                            <a:schemeClr val="accent1">
                              <a:lumMod val="50000"/>
                            </a:schemeClr>
                          </a:solidFill>
                          <a:latin typeface="Times New Roman" panose="02020603050405020304" pitchFamily="18" charset="0"/>
                          <a:cs typeface="Times New Roman" panose="02020603050405020304" pitchFamily="18" charset="0"/>
                        </a:rPr>
                        <a:t> </a:t>
                      </a:r>
                      <a:r>
                        <a:rPr lang="ru-RU" sz="1600" dirty="0" err="1">
                          <a:solidFill>
                            <a:schemeClr val="accent1">
                              <a:lumMod val="50000"/>
                            </a:schemeClr>
                          </a:solidFill>
                          <a:latin typeface="Times New Roman" panose="02020603050405020304" pitchFamily="18" charset="0"/>
                          <a:cs typeface="Times New Roman" panose="02020603050405020304" pitchFamily="18" charset="0"/>
                        </a:rPr>
                        <a:t>түрлі</a:t>
                      </a:r>
                      <a:r>
                        <a:rPr lang="ru-RU" sz="1600" dirty="0">
                          <a:solidFill>
                            <a:schemeClr val="accent1">
                              <a:lumMod val="50000"/>
                            </a:schemeClr>
                          </a:solidFill>
                          <a:latin typeface="Times New Roman" panose="02020603050405020304" pitchFamily="18" charset="0"/>
                          <a:cs typeface="Times New Roman" panose="02020603050405020304" pitchFamily="18" charset="0"/>
                        </a:rPr>
                        <a:t> </a:t>
                      </a:r>
                      <a:r>
                        <a:rPr lang="ru-RU" sz="1600" dirty="0" err="1">
                          <a:solidFill>
                            <a:schemeClr val="accent1">
                              <a:lumMod val="50000"/>
                            </a:schemeClr>
                          </a:solidFill>
                          <a:latin typeface="Times New Roman" panose="02020603050405020304" pitchFamily="18" charset="0"/>
                          <a:cs typeface="Times New Roman" panose="02020603050405020304" pitchFamily="18" charset="0"/>
                        </a:rPr>
                        <a:t>бағытта</a:t>
                      </a:r>
                      <a:endParaRPr lang="ru-RU" sz="1600" dirty="0">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285750" indent="-285750" algn="l">
                        <a:lnSpc>
                          <a:spcPct val="100000"/>
                        </a:lnSpc>
                        <a:spcAft>
                          <a:spcPts val="0"/>
                        </a:spcAft>
                        <a:buFont typeface="Wingdings" panose="05000000000000000000" pitchFamily="2" charset="2"/>
                        <a:buChar char="§"/>
                      </a:pPr>
                      <a:r>
                        <a:rPr lang="ru-RU" sz="1600" kern="1200" dirty="0">
                          <a:solidFill>
                            <a:schemeClr val="dk1"/>
                          </a:solidFill>
                          <a:effectLst/>
                          <a:latin typeface="Times New Roman" panose="02020603050405020304" pitchFamily="18" charset="0"/>
                          <a:cs typeface="Times New Roman" panose="02020603050405020304" pitchFamily="18" charset="0"/>
                        </a:rPr>
                        <a:t>Не удовлетворяет оплата труда методиста школы. Я лаборантом кафедры зарабатывала ту же сумму как и методист. А объем работы методиста больше. Прошу рассмотреть мое предложение по увеличению оплаты труда методиста школы; </a:t>
                      </a:r>
                    </a:p>
                    <a:p>
                      <a:pPr marL="285750" indent="-285750" algn="l">
                        <a:lnSpc>
                          <a:spcPct val="100000"/>
                        </a:lnSpc>
                        <a:spcAft>
                          <a:spcPts val="0"/>
                        </a:spcAft>
                        <a:buFont typeface="Wingdings" panose="05000000000000000000" pitchFamily="2" charset="2"/>
                        <a:buChar char="§"/>
                      </a:pPr>
                      <a:r>
                        <a:rPr lang="ru-RU" sz="1600" kern="1200" dirty="0">
                          <a:solidFill>
                            <a:schemeClr val="dk1"/>
                          </a:solidFill>
                          <a:effectLst/>
                          <a:latin typeface="Times New Roman" panose="02020603050405020304" pitchFamily="18" charset="0"/>
                          <a:cs typeface="Times New Roman" panose="02020603050405020304" pitchFamily="18" charset="0"/>
                        </a:rPr>
                        <a:t>Ежегодное повышение зарплаты, в связи с инфляцией. Улучшение материально-технической базы;</a:t>
                      </a:r>
                      <a:r>
                        <a:rPr lang="kk-KZ" sz="1600" kern="1200" dirty="0">
                          <a:solidFill>
                            <a:schemeClr val="dk1"/>
                          </a:solidFill>
                          <a:effectLst/>
                          <a:latin typeface="Times New Roman" panose="02020603050405020304" pitchFamily="18" charset="0"/>
                          <a:cs typeface="Times New Roman" panose="02020603050405020304" pitchFamily="18" charset="0"/>
                        </a:rPr>
                        <a:t> </a:t>
                      </a:r>
                    </a:p>
                    <a:p>
                      <a:pPr marL="285750" indent="-285750" algn="l">
                        <a:lnSpc>
                          <a:spcPct val="100000"/>
                        </a:lnSpc>
                        <a:spcAft>
                          <a:spcPts val="0"/>
                        </a:spcAft>
                        <a:buFont typeface="Wingdings" panose="05000000000000000000" pitchFamily="2" charset="2"/>
                        <a:buChar char="§"/>
                      </a:pPr>
                      <a:r>
                        <a:rPr lang="kk-KZ" sz="1600" kern="1200" dirty="0">
                          <a:solidFill>
                            <a:schemeClr val="dk1"/>
                          </a:solidFill>
                          <a:effectLst/>
                          <a:latin typeface="Times New Roman" panose="02020603050405020304" pitchFamily="18" charset="0"/>
                          <a:cs typeface="Times New Roman" panose="02020603050405020304" pitchFamily="18" charset="0"/>
                        </a:rPr>
                        <a:t>Айлығым 5 жылдан бері сол бір сома өзгерген жоқ. Инфляция жыл сайын жеп жатыр. Соны ескерсе, сыйақылар берілсе. Тек мақтау қағазы ғана емес. Орындалмаса айлық қысқартылады.  Неге артығымен жұмысқа төленбейді. Ағылшынша сабақ беруге де мотивация жок. Қазақ орыс тілінде дайындаған оқытушымен бірдей аламын. Ағылшынша бергенше қазақша және орысша  бергім келеді;</a:t>
                      </a:r>
                    </a:p>
                    <a:p>
                      <a:pPr marL="285750" indent="-285750" algn="l">
                        <a:lnSpc>
                          <a:spcPct val="100000"/>
                        </a:lnSpc>
                        <a:spcAft>
                          <a:spcPts val="0"/>
                        </a:spcAft>
                        <a:buFont typeface="Wingdings" panose="05000000000000000000" pitchFamily="2" charset="2"/>
                        <a:buChar char="§"/>
                      </a:pPr>
                      <a:r>
                        <a:rPr lang="ru-RU" sz="1600" kern="1200" dirty="0" err="1">
                          <a:solidFill>
                            <a:schemeClr val="dk1"/>
                          </a:solidFill>
                          <a:effectLst/>
                          <a:latin typeface="Times New Roman" panose="02020603050405020304" pitchFamily="18" charset="0"/>
                          <a:cs typeface="Times New Roman" panose="02020603050405020304" pitchFamily="18" charset="0"/>
                        </a:rPr>
                        <a:t>Университетіміздің</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жалпы</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қызметін</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жақсарту</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және</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оқытушылар</a:t>
                      </a:r>
                      <a:r>
                        <a:rPr lang="ru-RU" sz="1600" kern="1200" dirty="0">
                          <a:solidFill>
                            <a:schemeClr val="dk1"/>
                          </a:solidFill>
                          <a:effectLst/>
                          <a:latin typeface="Times New Roman" panose="02020603050405020304" pitchFamily="18" charset="0"/>
                          <a:cs typeface="Times New Roman" panose="02020603050405020304" pitchFamily="18" charset="0"/>
                        </a:rPr>
                        <a:t> мен </a:t>
                      </a:r>
                      <a:r>
                        <a:rPr lang="ru-RU" sz="1600" kern="1200" dirty="0" err="1">
                          <a:solidFill>
                            <a:schemeClr val="dk1"/>
                          </a:solidFill>
                          <a:effectLst/>
                          <a:latin typeface="Times New Roman" panose="02020603050405020304" pitchFamily="18" charset="0"/>
                          <a:cs typeface="Times New Roman" panose="02020603050405020304" pitchFamily="18" charset="0"/>
                        </a:rPr>
                        <a:t>қызметкерлердің</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тиімді</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өзара</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әрекеттесуін</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нығайту</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мақсатында</a:t>
                      </a:r>
                      <a:r>
                        <a:rPr lang="ru-RU" sz="1600" kern="1200" dirty="0">
                          <a:solidFill>
                            <a:schemeClr val="dk1"/>
                          </a:solidFill>
                          <a:effectLst/>
                          <a:latin typeface="Times New Roman" panose="02020603050405020304" pitchFamily="18" charset="0"/>
                          <a:cs typeface="Times New Roman" panose="02020603050405020304" pitchFamily="18" charset="0"/>
                        </a:rPr>
                        <a:t> тимбилдинг (</a:t>
                      </a:r>
                      <a:r>
                        <a:rPr lang="ru-RU" sz="1600" kern="1200" dirty="0" err="1">
                          <a:solidFill>
                            <a:schemeClr val="dk1"/>
                          </a:solidFill>
                          <a:effectLst/>
                          <a:latin typeface="Times New Roman" panose="02020603050405020304" pitchFamily="18" charset="0"/>
                          <a:cs typeface="Times New Roman" panose="02020603050405020304" pitchFamily="18" charset="0"/>
                        </a:rPr>
                        <a:t>командалық</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жұмыс</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тренингтері</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ұйымдастыруды</a:t>
                      </a:r>
                      <a:r>
                        <a:rPr lang="ru-RU" sz="1600" kern="1200" dirty="0">
                          <a:solidFill>
                            <a:schemeClr val="dk1"/>
                          </a:solidFill>
                          <a:effectLst/>
                          <a:latin typeface="Times New Roman" panose="02020603050405020304" pitchFamily="18" charset="0"/>
                          <a:cs typeface="Times New Roman" panose="02020603050405020304" pitchFamily="18" charset="0"/>
                        </a:rPr>
                        <a:t> </a:t>
                      </a:r>
                      <a:r>
                        <a:rPr lang="ru-RU" sz="1600" kern="1200" dirty="0" err="1">
                          <a:solidFill>
                            <a:schemeClr val="dk1"/>
                          </a:solidFill>
                          <a:effectLst/>
                          <a:latin typeface="Times New Roman" panose="02020603050405020304" pitchFamily="18" charset="0"/>
                          <a:cs typeface="Times New Roman" panose="02020603050405020304" pitchFamily="18" charset="0"/>
                        </a:rPr>
                        <a:t>ұсынамын</a:t>
                      </a:r>
                      <a:r>
                        <a:rPr lang="ru-RU" sz="1600" kern="1200" dirty="0">
                          <a:solidFill>
                            <a:schemeClr val="dk1"/>
                          </a:solidFill>
                          <a:effectLst/>
                          <a:latin typeface="Times New Roman" panose="02020603050405020304" pitchFamily="18" charset="0"/>
                          <a:cs typeface="Times New Roman" panose="02020603050405020304" pitchFamily="18" charset="0"/>
                        </a:rPr>
                        <a:t>.</a:t>
                      </a:r>
                      <a:endParaRPr lang="ru-RU"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87443105"/>
                  </a:ext>
                </a:extLst>
              </a:tr>
            </a:tbl>
          </a:graphicData>
        </a:graphic>
      </p:graphicFrame>
    </p:spTree>
    <p:extLst>
      <p:ext uri="{BB962C8B-B14F-4D97-AF65-F5344CB8AC3E}">
        <p14:creationId xmlns:p14="http://schemas.microsoft.com/office/powerpoint/2010/main" val="1052619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E29C7F9-9C4E-58E9-D7F0-FFE4DC489DF4}"/>
              </a:ext>
            </a:extLst>
          </p:cNvPr>
          <p:cNvSpPr/>
          <p:nvPr/>
        </p:nvSpPr>
        <p:spPr>
          <a:xfrm>
            <a:off x="1696453" y="657307"/>
            <a:ext cx="9596757" cy="351506"/>
          </a:xfrm>
          <a:prstGeom prst="rect">
            <a:avLst/>
          </a:prstGeom>
        </p:spPr>
        <p:txBody>
          <a:bodyPr wrap="square">
            <a:spAutoFit/>
          </a:bodyPr>
          <a:lstStyle/>
          <a:p>
            <a:pPr lvl="0" algn="just">
              <a:lnSpc>
                <a:spcPct val="107000"/>
              </a:lnSpc>
              <a:spcAft>
                <a:spcPts val="800"/>
              </a:spcAft>
            </a:pPr>
            <a:r>
              <a:rPr lang="ru-RU" sz="1600" b="1" i="1" dirty="0">
                <a:latin typeface="Times New Roman" panose="02020603050405020304" pitchFamily="18" charset="0"/>
                <a:ea typeface="Calibri" panose="020F0502020204030204" pitchFamily="34" charset="0"/>
                <a:cs typeface="Times New Roman" panose="02020603050405020304" pitchFamily="18" charset="0"/>
              </a:rPr>
              <a:t>«УНИВЕРСИТЕТ ОҚЫТУШЫ КӨЗІМЕН» САУАЛНАМАСЫНЫҢ ҚОРЫТЫНДЫСЫ</a:t>
            </a:r>
            <a:endParaRPr lang="ru-RU" sz="1600" b="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EDDF01C3-ACE8-4D08-56BC-65A640D86193}"/>
              </a:ext>
            </a:extLst>
          </p:cNvPr>
          <p:cNvSpPr txBox="1"/>
          <p:nvPr/>
        </p:nvSpPr>
        <p:spPr>
          <a:xfrm>
            <a:off x="1066162" y="1507721"/>
            <a:ext cx="10645542" cy="338554"/>
          </a:xfrm>
          <a:prstGeom prst="rect">
            <a:avLst/>
          </a:prstGeom>
          <a:noFill/>
        </p:spPr>
        <p:txBody>
          <a:bodyPr wrap="square" rtlCol="0">
            <a:spAutoFit/>
          </a:bodyPr>
          <a:lstStyle/>
          <a:p>
            <a:pPr marL="285750" indent="-285750" algn="just">
              <a:buClr>
                <a:srgbClr val="C00000"/>
              </a:buClr>
              <a:buFont typeface="Wingdings" panose="05000000000000000000" pitchFamily="2" charset="2"/>
              <a:buChar char="q"/>
            </a:pPr>
            <a:r>
              <a:rPr lang="ru-RU" sz="1600" dirty="0">
                <a:latin typeface="Times New Roman" panose="02020603050405020304" pitchFamily="18" charset="0"/>
                <a:cs typeface="Times New Roman" panose="02020603050405020304" pitchFamily="18" charset="0"/>
              </a:rPr>
              <a:t>2025 </a:t>
            </a:r>
            <a:r>
              <a:rPr lang="ru-RU" sz="1600" dirty="0" err="1">
                <a:latin typeface="Times New Roman" panose="02020603050405020304" pitchFamily="18" charset="0"/>
                <a:cs typeface="Times New Roman" panose="02020603050405020304" pitchFamily="18" charset="0"/>
              </a:rPr>
              <a:t>жылғы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наурызда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сауалнамадан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өткен</a:t>
            </a:r>
            <a:r>
              <a:rPr lang="ru-RU" sz="1600" dirty="0">
                <a:latin typeface="Times New Roman" panose="02020603050405020304" pitchFamily="18" charset="0"/>
                <a:cs typeface="Times New Roman" panose="02020603050405020304" pitchFamily="18" charset="0"/>
              </a:rPr>
              <a:t> 134 ПОҚ </a:t>
            </a:r>
            <a:r>
              <a:rPr lang="ru-RU" sz="1600" dirty="0">
                <a:solidFill>
                  <a:srgbClr val="FF0000"/>
                </a:solidFill>
                <a:latin typeface="Times New Roman" panose="02020603050405020304" pitchFamily="18" charset="0"/>
                <a:cs typeface="Times New Roman" panose="02020603050405020304" pitchFamily="18" charset="0"/>
              </a:rPr>
              <a:t>81% </a:t>
            </a:r>
            <a:r>
              <a:rPr lang="ru-RU" sz="1600" dirty="0">
                <a:latin typeface="Times New Roman" panose="02020603050405020304" pitchFamily="18" charset="0"/>
                <a:cs typeface="Times New Roman" panose="02020603050405020304" pitchFamily="18" charset="0"/>
              </a:rPr>
              <a:t>Университет </a:t>
            </a:r>
            <a:r>
              <a:rPr lang="ru-RU" sz="1600" dirty="0" err="1">
                <a:latin typeface="Times New Roman" panose="02020603050405020304" pitchFamily="18" charset="0"/>
                <a:cs typeface="Times New Roman" panose="02020603050405020304" pitchFamily="18" charset="0"/>
              </a:rPr>
              <a:t>қызметін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бағалады</a:t>
            </a:r>
            <a:r>
              <a:rPr lang="ru-RU" sz="1600" dirty="0">
                <a:latin typeface="Times New Roman" panose="02020603050405020304" pitchFamily="18" charset="0"/>
                <a:cs typeface="Times New Roman" panose="02020603050405020304" pitchFamily="18" charset="0"/>
              </a:rPr>
              <a:t>.</a:t>
            </a:r>
          </a:p>
        </p:txBody>
      </p:sp>
      <p:graphicFrame>
        <p:nvGraphicFramePr>
          <p:cNvPr id="7" name="Диаграмма 6">
            <a:extLst>
              <a:ext uri="{FF2B5EF4-FFF2-40B4-BE49-F238E27FC236}">
                <a16:creationId xmlns:a16="http://schemas.microsoft.com/office/drawing/2014/main" id="{374152CF-B1AE-9692-177A-9B8029BEFE3D}"/>
              </a:ext>
            </a:extLst>
          </p:cNvPr>
          <p:cNvGraphicFramePr/>
          <p:nvPr>
            <p:extLst>
              <p:ext uri="{D42A27DB-BD31-4B8C-83A1-F6EECF244321}">
                <p14:modId xmlns:p14="http://schemas.microsoft.com/office/powerpoint/2010/main" val="48266849"/>
              </p:ext>
            </p:extLst>
          </p:nvPr>
        </p:nvGraphicFramePr>
        <p:xfrm>
          <a:off x="827683" y="2345184"/>
          <a:ext cx="4885765" cy="3855509"/>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5A961471-3705-FD3B-43EF-E7EBA3F47C61}"/>
              </a:ext>
            </a:extLst>
          </p:cNvPr>
          <p:cNvSpPr txBox="1"/>
          <p:nvPr/>
        </p:nvSpPr>
        <p:spPr>
          <a:xfrm>
            <a:off x="6096000" y="3199155"/>
            <a:ext cx="5197211" cy="1815882"/>
          </a:xfrm>
          <a:prstGeom prst="rect">
            <a:avLst/>
          </a:prstGeom>
          <a:noFill/>
        </p:spPr>
        <p:txBody>
          <a:bodyPr wrap="square" rtlCol="0">
            <a:spAutoFit/>
          </a:bodyPr>
          <a:lstStyle/>
          <a:p>
            <a:pPr algn="just"/>
            <a:r>
              <a:rPr lang="ru-RU" sz="1600" b="1" dirty="0" err="1">
                <a:solidFill>
                  <a:srgbClr val="C00000"/>
                </a:solidFill>
                <a:latin typeface="Times New Roman" panose="02020603050405020304" pitchFamily="18" charset="0"/>
                <a:cs typeface="Times New Roman" panose="02020603050405020304" pitchFamily="18" charset="0"/>
              </a:rPr>
              <a:t>Қорытынды</a:t>
            </a:r>
            <a:r>
              <a:rPr lang="ru-RU" sz="1600" b="1" dirty="0">
                <a:solidFill>
                  <a:srgbClr val="C00000"/>
                </a:solidFill>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Жалпы</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сауалнамаға</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қатысушылардың</a:t>
            </a:r>
            <a:r>
              <a:rPr lang="ru-RU" sz="1600" b="1" dirty="0">
                <a:latin typeface="Times New Roman" panose="02020603050405020304" pitchFamily="18" charset="0"/>
                <a:cs typeface="Times New Roman" panose="02020603050405020304" pitchFamily="18" charset="0"/>
              </a:rPr>
              <a:t> басым </a:t>
            </a:r>
            <a:r>
              <a:rPr lang="ru-RU" sz="1600" b="1" dirty="0" err="1">
                <a:latin typeface="Times New Roman" panose="02020603050405020304" pitchFamily="18" charset="0"/>
                <a:cs typeface="Times New Roman" panose="02020603050405020304" pitchFamily="18" charset="0"/>
              </a:rPr>
              <a:t>көпшілігі</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Университетке</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оң</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баға</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бергенін</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көрсетті</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бұл</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Университеттің</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білім</a:t>
            </a:r>
            <a:r>
              <a:rPr lang="ru-RU" sz="1600" b="1" dirty="0">
                <a:latin typeface="Times New Roman" panose="02020603050405020304" pitchFamily="18" charset="0"/>
                <a:cs typeface="Times New Roman" panose="02020603050405020304" pitchFamily="18" charset="0"/>
              </a:rPr>
              <a:t> беру </a:t>
            </a:r>
            <a:r>
              <a:rPr lang="ru-RU" sz="1600" b="1" dirty="0" err="1">
                <a:latin typeface="Times New Roman" panose="02020603050405020304" pitchFamily="18" charset="0"/>
                <a:cs typeface="Times New Roman" panose="02020603050405020304" pitchFamily="18" charset="0"/>
              </a:rPr>
              <a:t>қызметін</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жақсарту</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бойынша</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ұжымның</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жүргізіп</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жатқан</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жұмысының</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оң</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нәтижелерін</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көрсетеді</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Алайда</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бұдан</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әрі</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жұмыс</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барысында</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айтылған</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ұсыныстар</a:t>
            </a:r>
            <a:r>
              <a:rPr lang="ru-RU" sz="1600" b="1" dirty="0">
                <a:latin typeface="Times New Roman" panose="02020603050405020304" pitchFamily="18" charset="0"/>
                <a:cs typeface="Times New Roman" panose="02020603050405020304" pitchFamily="18" charset="0"/>
              </a:rPr>
              <a:t> мен </a:t>
            </a:r>
            <a:r>
              <a:rPr lang="ru-RU" sz="1600" b="1" dirty="0" err="1">
                <a:latin typeface="Times New Roman" panose="02020603050405020304" pitchFamily="18" charset="0"/>
                <a:cs typeface="Times New Roman" panose="02020603050405020304" pitchFamily="18" charset="0"/>
              </a:rPr>
              <a:t>тілектерді</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ескеру</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қажет</a:t>
            </a:r>
            <a:r>
              <a:rPr lang="ru-RU" sz="1600" b="1" dirty="0">
                <a:latin typeface="Times New Roman" panose="02020603050405020304" pitchFamily="18" charset="0"/>
                <a:cs typeface="Times New Roman" panose="02020603050405020304" pitchFamily="18" charset="0"/>
              </a:rPr>
              <a:t>.</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0599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590F0-1685-812A-8CFB-81C07CB93EAA}"/>
            </a:ext>
          </a:extLst>
        </p:cNvPr>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E6DA9A7-ED68-1EFC-963F-0A95DBA36235}"/>
              </a:ext>
            </a:extLst>
          </p:cNvPr>
          <p:cNvSpPr/>
          <p:nvPr/>
        </p:nvSpPr>
        <p:spPr>
          <a:xfrm>
            <a:off x="1696453" y="657307"/>
            <a:ext cx="9596757" cy="351506"/>
          </a:xfrm>
          <a:prstGeom prst="rect">
            <a:avLst/>
          </a:prstGeom>
        </p:spPr>
        <p:txBody>
          <a:bodyPr wrap="square">
            <a:spAutoFit/>
          </a:bodyPr>
          <a:lstStyle/>
          <a:p>
            <a:pPr lvl="0" algn="just">
              <a:lnSpc>
                <a:spcPct val="107000"/>
              </a:lnSpc>
              <a:spcAft>
                <a:spcPts val="800"/>
              </a:spcAft>
            </a:pPr>
            <a:r>
              <a:rPr lang="ru-RU" sz="1600" b="1" i="1" dirty="0">
                <a:latin typeface="Times New Roman" panose="02020603050405020304" pitchFamily="18" charset="0"/>
                <a:ea typeface="Calibri" panose="020F0502020204030204" pitchFamily="34" charset="0"/>
                <a:cs typeface="Times New Roman" panose="02020603050405020304" pitchFamily="18" charset="0"/>
              </a:rPr>
              <a:t>«УНИВЕРСИТЕТ ҚЫЗМЕТКЕРДІҢ КӨЗІМЕН» САУАЛНАМАСЫНЫҢ ҚОРЫТЫНДЫСЫ</a:t>
            </a:r>
            <a:endParaRPr lang="ru-RU" sz="1600" b="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86C098B1-530B-048D-3F2F-06534373EFE3}"/>
              </a:ext>
            </a:extLst>
          </p:cNvPr>
          <p:cNvSpPr txBox="1"/>
          <p:nvPr/>
        </p:nvSpPr>
        <p:spPr>
          <a:xfrm>
            <a:off x="1172060" y="1427465"/>
            <a:ext cx="10645542" cy="338554"/>
          </a:xfrm>
          <a:prstGeom prst="rect">
            <a:avLst/>
          </a:prstGeom>
          <a:noFill/>
        </p:spPr>
        <p:txBody>
          <a:bodyPr wrap="square" rtlCol="0">
            <a:spAutoFit/>
          </a:bodyPr>
          <a:lstStyle/>
          <a:p>
            <a:pPr marL="285750" indent="-285750" algn="just">
              <a:buClr>
                <a:srgbClr val="C00000"/>
              </a:buClr>
              <a:buFont typeface="Wingdings" panose="05000000000000000000" pitchFamily="2" charset="2"/>
              <a:buChar char="q"/>
            </a:pPr>
            <a:r>
              <a:rPr lang="ru-RU" sz="1600" dirty="0">
                <a:latin typeface="Times New Roman" panose="02020603050405020304" pitchFamily="18" charset="0"/>
                <a:cs typeface="Times New Roman" panose="02020603050405020304" pitchFamily="18" charset="0"/>
              </a:rPr>
              <a:t>2025 </a:t>
            </a:r>
            <a:r>
              <a:rPr lang="ru-RU" sz="1600" dirty="0" err="1">
                <a:latin typeface="Times New Roman" panose="02020603050405020304" pitchFamily="18" charset="0"/>
                <a:cs typeface="Times New Roman" panose="02020603050405020304" pitchFamily="18" charset="0"/>
              </a:rPr>
              <a:t>жылғы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наурызда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сауалнамадан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өткен</a:t>
            </a:r>
            <a:r>
              <a:rPr lang="ru-RU" sz="1600" dirty="0">
                <a:latin typeface="Times New Roman" panose="02020603050405020304" pitchFamily="18" charset="0"/>
                <a:cs typeface="Times New Roman" panose="02020603050405020304" pitchFamily="18" charset="0"/>
              </a:rPr>
              <a:t> 91 </a:t>
            </a:r>
            <a:r>
              <a:rPr lang="ru-RU" sz="1600" dirty="0" err="1">
                <a:latin typeface="Times New Roman" panose="02020603050405020304" pitchFamily="18" charset="0"/>
                <a:cs typeface="Times New Roman" panose="02020603050405020304" pitchFamily="18" charset="0"/>
              </a:rPr>
              <a:t>қызметкер</a:t>
            </a:r>
            <a:r>
              <a:rPr lang="ru-RU" sz="1600" dirty="0">
                <a:latin typeface="Times New Roman" panose="02020603050405020304" pitchFamily="18" charset="0"/>
                <a:cs typeface="Times New Roman" panose="02020603050405020304" pitchFamily="18" charset="0"/>
              </a:rPr>
              <a:t> </a:t>
            </a:r>
            <a:r>
              <a:rPr lang="ru-RU" sz="1600" dirty="0">
                <a:solidFill>
                  <a:srgbClr val="FF0000"/>
                </a:solidFill>
                <a:latin typeface="Times New Roman" panose="02020603050405020304" pitchFamily="18" charset="0"/>
                <a:cs typeface="Times New Roman" panose="02020603050405020304" pitchFamily="18" charset="0"/>
              </a:rPr>
              <a:t>68% </a:t>
            </a:r>
            <a:r>
              <a:rPr lang="ru-RU" sz="1600" dirty="0">
                <a:latin typeface="Times New Roman" panose="02020603050405020304" pitchFamily="18" charset="0"/>
                <a:cs typeface="Times New Roman" panose="02020603050405020304" pitchFamily="18" charset="0"/>
              </a:rPr>
              <a:t>Университет </a:t>
            </a:r>
            <a:r>
              <a:rPr lang="ru-RU" sz="1600" dirty="0" err="1">
                <a:latin typeface="Times New Roman" panose="02020603050405020304" pitchFamily="18" charset="0"/>
                <a:cs typeface="Times New Roman" panose="02020603050405020304" pitchFamily="18" charset="0"/>
              </a:rPr>
              <a:t>қызметін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бағалады</a:t>
            </a:r>
            <a:endParaRPr lang="ru-RU" sz="1600" dirty="0">
              <a:latin typeface="Times New Roman" panose="02020603050405020304" pitchFamily="18" charset="0"/>
              <a:cs typeface="Times New Roman" panose="02020603050405020304" pitchFamily="18" charset="0"/>
            </a:endParaRPr>
          </a:p>
        </p:txBody>
      </p:sp>
      <p:graphicFrame>
        <p:nvGraphicFramePr>
          <p:cNvPr id="7" name="Диаграмма 6">
            <a:extLst>
              <a:ext uri="{FF2B5EF4-FFF2-40B4-BE49-F238E27FC236}">
                <a16:creationId xmlns:a16="http://schemas.microsoft.com/office/drawing/2014/main" id="{C217E8D9-8F5F-15D9-1F67-7EA981AF214A}"/>
              </a:ext>
            </a:extLst>
          </p:cNvPr>
          <p:cNvGraphicFramePr/>
          <p:nvPr>
            <p:extLst>
              <p:ext uri="{D42A27DB-BD31-4B8C-83A1-F6EECF244321}">
                <p14:modId xmlns:p14="http://schemas.microsoft.com/office/powerpoint/2010/main" val="2916675087"/>
              </p:ext>
            </p:extLst>
          </p:nvPr>
        </p:nvGraphicFramePr>
        <p:xfrm>
          <a:off x="827683" y="2345184"/>
          <a:ext cx="4885765" cy="3855509"/>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DE6B2B5E-3ECA-119C-3C4A-2D1B0126F768}"/>
              </a:ext>
            </a:extLst>
          </p:cNvPr>
          <p:cNvSpPr txBox="1"/>
          <p:nvPr/>
        </p:nvSpPr>
        <p:spPr>
          <a:xfrm>
            <a:off x="6096000" y="3199155"/>
            <a:ext cx="5197211" cy="2062103"/>
          </a:xfrm>
          <a:prstGeom prst="rect">
            <a:avLst/>
          </a:prstGeom>
          <a:noFill/>
        </p:spPr>
        <p:txBody>
          <a:bodyPr wrap="square" rtlCol="0">
            <a:spAutoFit/>
          </a:bodyPr>
          <a:lstStyle/>
          <a:p>
            <a:pPr algn="just"/>
            <a:r>
              <a:rPr lang="ru-RU" sz="1600" b="1" dirty="0" err="1">
                <a:solidFill>
                  <a:srgbClr val="C00000"/>
                </a:solidFill>
                <a:latin typeface="Times New Roman" panose="02020603050405020304" pitchFamily="18" charset="0"/>
                <a:cs typeface="Times New Roman" panose="02020603050405020304" pitchFamily="18" charset="0"/>
              </a:rPr>
              <a:t>Қорытынды</a:t>
            </a:r>
            <a:r>
              <a:rPr lang="ru-RU" sz="1600" b="1" dirty="0">
                <a:solidFill>
                  <a:srgbClr val="C00000"/>
                </a:solidFill>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Жалпы</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сауалнамаға</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қатысушылардың</a:t>
            </a:r>
            <a:r>
              <a:rPr lang="ru-RU" sz="1600" b="1" dirty="0">
                <a:latin typeface="Times New Roman" panose="02020603050405020304" pitchFamily="18" charset="0"/>
                <a:cs typeface="Times New Roman" panose="02020603050405020304" pitchFamily="18" charset="0"/>
              </a:rPr>
              <a:t> басым </a:t>
            </a:r>
            <a:r>
              <a:rPr lang="ru-RU" sz="1600" b="1" dirty="0" err="1">
                <a:latin typeface="Times New Roman" panose="02020603050405020304" pitchFamily="18" charset="0"/>
                <a:cs typeface="Times New Roman" panose="02020603050405020304" pitchFamily="18" charset="0"/>
              </a:rPr>
              <a:t>көпшілігі</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Университетке</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оң</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баға</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бергенін</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көрсетті</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бұл</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Университеттің</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білім</a:t>
            </a:r>
            <a:r>
              <a:rPr lang="ru-RU" sz="1600" b="1" dirty="0">
                <a:latin typeface="Times New Roman" panose="02020603050405020304" pitchFamily="18" charset="0"/>
                <a:cs typeface="Times New Roman" panose="02020603050405020304" pitchFamily="18" charset="0"/>
              </a:rPr>
              <a:t> беру </a:t>
            </a:r>
            <a:r>
              <a:rPr lang="ru-RU" sz="1600" b="1" dirty="0" err="1">
                <a:latin typeface="Times New Roman" panose="02020603050405020304" pitchFamily="18" charset="0"/>
                <a:cs typeface="Times New Roman" panose="02020603050405020304" pitchFamily="18" charset="0"/>
              </a:rPr>
              <a:t>қызметін</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жақсарту</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бойынша</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ұжымның</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жүргізіп</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жатқан</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жұмысының</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оң</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нәтижелерін</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көрсетеді</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Алайда</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бұдан</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әрі</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жұмыс</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барысында</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қызметкерлердің</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сауалнамадан</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өту</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кезінде</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айтқан</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ұсыныстары</a:t>
            </a:r>
            <a:r>
              <a:rPr lang="ru-RU" sz="1600" b="1" dirty="0">
                <a:latin typeface="Times New Roman" panose="02020603050405020304" pitchFamily="18" charset="0"/>
                <a:cs typeface="Times New Roman" panose="02020603050405020304" pitchFamily="18" charset="0"/>
              </a:rPr>
              <a:t> мен </a:t>
            </a:r>
            <a:r>
              <a:rPr lang="ru-RU" sz="1600" b="1" dirty="0" err="1">
                <a:latin typeface="Times New Roman" panose="02020603050405020304" pitchFamily="18" charset="0"/>
                <a:cs typeface="Times New Roman" panose="02020603050405020304" pitchFamily="18" charset="0"/>
              </a:rPr>
              <a:t>тілектерін</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ескеру</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қажет</a:t>
            </a:r>
            <a:r>
              <a:rPr lang="ru-RU" sz="1600" b="1" dirty="0">
                <a:latin typeface="Times New Roman" panose="02020603050405020304" pitchFamily="18" charset="0"/>
                <a:cs typeface="Times New Roman" panose="02020603050405020304" pitchFamily="18" charset="0"/>
              </a:rPr>
              <a:t>.</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8547833"/>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10734</TotalTime>
  <Words>783</Words>
  <Application>Microsoft Office PowerPoint</Application>
  <PresentationFormat>Широкоэкранный</PresentationFormat>
  <Paragraphs>81</Paragraphs>
  <Slides>7</Slides>
  <Notes>4</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7</vt:i4>
      </vt:variant>
    </vt:vector>
  </HeadingPairs>
  <TitlesOfParts>
    <vt:vector size="15" baseType="lpstr">
      <vt:lpstr>Arial</vt:lpstr>
      <vt:lpstr>Calibri</vt:lpstr>
      <vt:lpstr>Century Gothic</vt:lpstr>
      <vt:lpstr>Monotype Corsiva</vt:lpstr>
      <vt:lpstr>Times New Roman</vt:lpstr>
      <vt:lpstr>Wingdings</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Пользователь</cp:lastModifiedBy>
  <cp:revision>814</cp:revision>
  <cp:lastPrinted>2022-06-24T08:42:38Z</cp:lastPrinted>
  <dcterms:created xsi:type="dcterms:W3CDTF">2021-12-21T05:39:16Z</dcterms:created>
  <dcterms:modified xsi:type="dcterms:W3CDTF">2026-01-20T05:42:44Z</dcterms:modified>
</cp:coreProperties>
</file>