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61" r:id="rId4"/>
  </p:sldIdLst>
  <p:sldSz cx="75565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75C68-C6BC-46C7-A4F1-209EDE39D539}" type="datetimeFigureOut">
              <a:rPr lang="x-none" smtClean="0"/>
              <a:t>10/28/2025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1712-CF7E-49E6-A496-96333154D5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957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11712-CF7E-49E6-A496-96333154D5E8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966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11712-CF7E-49E6-A496-96333154D5E8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245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43876-79FB-26B7-EE73-55EB44232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33B042-16D2-52B0-FD18-158F532CA4A8}"/>
              </a:ext>
            </a:extLst>
          </p:cNvPr>
          <p:cNvGrpSpPr/>
          <p:nvPr/>
        </p:nvGrpSpPr>
        <p:grpSpPr>
          <a:xfrm>
            <a:off x="-649754" y="-292100"/>
            <a:ext cx="3793140" cy="12042969"/>
            <a:chOff x="0" y="0"/>
            <a:chExt cx="1359376" cy="431592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97B16D4-1784-B68E-8C84-10BDB6AD0565}"/>
                </a:ext>
              </a:extLst>
            </p:cNvPr>
            <p:cNvSpPr/>
            <p:nvPr/>
          </p:nvSpPr>
          <p:spPr>
            <a:xfrm>
              <a:off x="0" y="0"/>
              <a:ext cx="1359376" cy="4315928"/>
            </a:xfrm>
            <a:custGeom>
              <a:avLst/>
              <a:gdLst/>
              <a:ahLst/>
              <a:cxnLst/>
              <a:rect l="l" t="t" r="r" b="b"/>
              <a:pathLst>
                <a:path w="1359376" h="4315928">
                  <a:moveTo>
                    <a:pt x="0" y="0"/>
                  </a:moveTo>
                  <a:lnTo>
                    <a:pt x="1359376" y="0"/>
                  </a:lnTo>
                  <a:lnTo>
                    <a:pt x="1359376" y="4315928"/>
                  </a:lnTo>
                  <a:lnTo>
                    <a:pt x="0" y="4315928"/>
                  </a:lnTo>
                  <a:close/>
                </a:path>
              </a:pathLst>
            </a:custGeom>
            <a:solidFill>
              <a:srgbClr val="F7EEE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39C8CC2-2377-548B-5210-C951BD6656B9}"/>
                </a:ext>
              </a:extLst>
            </p:cNvPr>
            <p:cNvSpPr txBox="1"/>
            <p:nvPr/>
          </p:nvSpPr>
          <p:spPr>
            <a:xfrm>
              <a:off x="0" y="-95250"/>
              <a:ext cx="1359376" cy="441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F1D63AF-3D2B-2C5B-AC32-C6D512C2579C}"/>
              </a:ext>
            </a:extLst>
          </p:cNvPr>
          <p:cNvSpPr/>
          <p:nvPr/>
        </p:nvSpPr>
        <p:spPr>
          <a:xfrm>
            <a:off x="485168" y="3086153"/>
            <a:ext cx="233485" cy="233485"/>
          </a:xfrm>
          <a:custGeom>
            <a:avLst/>
            <a:gdLst/>
            <a:ahLst/>
            <a:cxnLst/>
            <a:rect l="l" t="t" r="r" b="b"/>
            <a:pathLst>
              <a:path w="233485" h="233485">
                <a:moveTo>
                  <a:pt x="0" y="0"/>
                </a:moveTo>
                <a:lnTo>
                  <a:pt x="233485" y="0"/>
                </a:lnTo>
                <a:lnTo>
                  <a:pt x="233485" y="233485"/>
                </a:lnTo>
                <a:lnTo>
                  <a:pt x="0" y="233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7DEFF1-31C1-88E9-E7D6-89D7B0427669}"/>
              </a:ext>
            </a:extLst>
          </p:cNvPr>
          <p:cNvSpPr txBox="1"/>
          <p:nvPr/>
        </p:nvSpPr>
        <p:spPr>
          <a:xfrm>
            <a:off x="799761" y="3090117"/>
            <a:ext cx="1380117" cy="1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+7(778) 513 23 23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01540B3-9921-1A7E-FEFC-6095EFB173C9}"/>
              </a:ext>
            </a:extLst>
          </p:cNvPr>
          <p:cNvSpPr/>
          <p:nvPr/>
        </p:nvSpPr>
        <p:spPr>
          <a:xfrm>
            <a:off x="507890" y="3947946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E26BF01-4496-3B81-A3B2-D5E60C22845D}"/>
              </a:ext>
            </a:extLst>
          </p:cNvPr>
          <p:cNvSpPr txBox="1"/>
          <p:nvPr/>
        </p:nvSpPr>
        <p:spPr>
          <a:xfrm>
            <a:off x="829426" y="3889980"/>
            <a:ext cx="1845639" cy="39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г. Туркестан, ул. Кокбайрак №7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7DE84F9-78A2-422F-07E7-F409AD1DAC8F}"/>
              </a:ext>
            </a:extLst>
          </p:cNvPr>
          <p:cNvSpPr/>
          <p:nvPr/>
        </p:nvSpPr>
        <p:spPr>
          <a:xfrm>
            <a:off x="485168" y="3506389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1C8275C-5519-5DDA-2531-76FE4B00A960}"/>
              </a:ext>
            </a:extLst>
          </p:cNvPr>
          <p:cNvSpPr txBox="1"/>
          <p:nvPr/>
        </p:nvSpPr>
        <p:spPr>
          <a:xfrm>
            <a:off x="755710" y="3506365"/>
            <a:ext cx="1993070" cy="193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2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aray.umirbekova@iuth.edu.kz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91DB1B09-3705-1D7B-DD37-C172E32AE0F2}"/>
              </a:ext>
            </a:extLst>
          </p:cNvPr>
          <p:cNvSpPr/>
          <p:nvPr/>
        </p:nvSpPr>
        <p:spPr>
          <a:xfrm>
            <a:off x="485168" y="5142561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BE7BB8A-0F07-91DF-5C63-CB338F1DE442}"/>
              </a:ext>
            </a:extLst>
          </p:cNvPr>
          <p:cNvSpPr/>
          <p:nvPr/>
        </p:nvSpPr>
        <p:spPr>
          <a:xfrm>
            <a:off x="485168" y="8282704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3015E70-C1DF-33BF-4109-06539E46B68B}"/>
              </a:ext>
            </a:extLst>
          </p:cNvPr>
          <p:cNvSpPr txBox="1"/>
          <p:nvPr/>
        </p:nvSpPr>
        <p:spPr>
          <a:xfrm>
            <a:off x="494400" y="4555432"/>
            <a:ext cx="2226556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Проффессиональные навыки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FB24300-2C57-608A-C286-BFEBF21E0423}"/>
              </a:ext>
            </a:extLst>
          </p:cNvPr>
          <p:cNvSpPr txBox="1"/>
          <p:nvPr/>
        </p:nvSpPr>
        <p:spPr>
          <a:xfrm>
            <a:off x="485168" y="5242384"/>
            <a:ext cx="2289022" cy="173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Обучение и развитие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Кассовые операции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Обслуживание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Оперативные системы отеля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R-Keeper</a:t>
            </a:r>
            <a:endParaRPr lang="kk-KZ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Стандарты гостеприимства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9B26C38-35A8-446C-983D-829963D2AEB2}"/>
              </a:ext>
            </a:extLst>
          </p:cNvPr>
          <p:cNvSpPr txBox="1"/>
          <p:nvPr/>
        </p:nvSpPr>
        <p:spPr>
          <a:xfrm>
            <a:off x="485168" y="7887416"/>
            <a:ext cx="222655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Языки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C5ADC42-1E40-D1B3-46C7-38E65FDBC1A0}"/>
              </a:ext>
            </a:extLst>
          </p:cNvPr>
          <p:cNvSpPr txBox="1"/>
          <p:nvPr/>
        </p:nvSpPr>
        <p:spPr>
          <a:xfrm>
            <a:off x="485168" y="8382528"/>
            <a:ext cx="2415938" cy="1730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Казахский (родной)</a:t>
            </a: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Русский язык (С1)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Турецкий язык (В1)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Английский (В2)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0C30041-514C-CB3A-C1E3-F6B46106B177}"/>
              </a:ext>
            </a:extLst>
          </p:cNvPr>
          <p:cNvSpPr txBox="1"/>
          <p:nvPr/>
        </p:nvSpPr>
        <p:spPr>
          <a:xfrm>
            <a:off x="3227991" y="168405"/>
            <a:ext cx="4021248" cy="103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Умербекова Арай Тілеуқызы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DA790584-CDA8-8239-E0F3-6D0D38040668}"/>
              </a:ext>
            </a:extLst>
          </p:cNvPr>
          <p:cNvSpPr/>
          <p:nvPr/>
        </p:nvSpPr>
        <p:spPr>
          <a:xfrm>
            <a:off x="3301327" y="2371482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4170C9E7-7D8E-DFCF-5B46-1EE1B05BFE8E}"/>
              </a:ext>
            </a:extLst>
          </p:cNvPr>
          <p:cNvSpPr/>
          <p:nvPr/>
        </p:nvSpPr>
        <p:spPr>
          <a:xfrm>
            <a:off x="3301327" y="4095648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F59806C0-8A8B-974F-1050-623B48AE7A45}"/>
              </a:ext>
            </a:extLst>
          </p:cNvPr>
          <p:cNvSpPr/>
          <p:nvPr/>
        </p:nvSpPr>
        <p:spPr>
          <a:xfrm>
            <a:off x="3301326" y="8623300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7568BB05-6453-B65E-2FFB-FAD0E4F3D92E}"/>
              </a:ext>
            </a:extLst>
          </p:cNvPr>
          <p:cNvSpPr txBox="1"/>
          <p:nvPr/>
        </p:nvSpPr>
        <p:spPr>
          <a:xfrm>
            <a:off x="3301327" y="1960974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Личные данные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6B36F9D-D1F9-FDBA-39FA-C091C97D5C92}"/>
              </a:ext>
            </a:extLst>
          </p:cNvPr>
          <p:cNvSpPr txBox="1"/>
          <p:nvPr/>
        </p:nvSpPr>
        <p:spPr>
          <a:xfrm>
            <a:off x="3301327" y="2514357"/>
            <a:ext cx="3874578" cy="80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Национальность: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казашка</a:t>
            </a:r>
          </a:p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Возраст: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20</a:t>
            </a:r>
          </a:p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Семейное положение: 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Не замужем</a:t>
            </a:r>
          </a:p>
          <a:p>
            <a:pPr algn="just">
              <a:lnSpc>
                <a:spcPts val="1582"/>
              </a:lnSpc>
            </a:pP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Дата рождения: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09.05.2004 г.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B61AB39E-9B02-6BE1-4F2C-406334A41A74}"/>
              </a:ext>
            </a:extLst>
          </p:cNvPr>
          <p:cNvSpPr txBox="1"/>
          <p:nvPr/>
        </p:nvSpPr>
        <p:spPr>
          <a:xfrm>
            <a:off x="3301327" y="3762114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Опыт работы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ECE54369-A895-5BAD-A3E5-99093246FDBA}"/>
              </a:ext>
            </a:extLst>
          </p:cNvPr>
          <p:cNvSpPr txBox="1"/>
          <p:nvPr/>
        </p:nvSpPr>
        <p:spPr>
          <a:xfrm>
            <a:off x="3301326" y="4124459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Rixos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water world Aktau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фронт-офиса, отдел по работе с квестами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7DF0D914-0294-9CE7-0CAB-D1715C0B98CF}"/>
              </a:ext>
            </a:extLst>
          </p:cNvPr>
          <p:cNvSpPr txBox="1"/>
          <p:nvPr/>
        </p:nvSpPr>
        <p:spPr>
          <a:xfrm>
            <a:off x="3301327" y="4616288"/>
            <a:ext cx="3874578" cy="19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2022 г.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– 2023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г.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A765AD8E-FC86-75E9-068B-49B42D13A9B2}"/>
              </a:ext>
            </a:extLst>
          </p:cNvPr>
          <p:cNvSpPr txBox="1"/>
          <p:nvPr/>
        </p:nvSpPr>
        <p:spPr>
          <a:xfrm>
            <a:off x="3538765" y="4861508"/>
            <a:ext cx="3637139" cy="1580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</a:t>
            </a: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Обязанности: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Встречать гостей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Выслушать претензии, отвечать на возникшие вопросы клиентов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Регистрация гостей на ресепшне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Chek-in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и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1052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-out 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для гостей </a:t>
            </a:r>
            <a:endParaRPr lang="en-US" sz="105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F06E5AE4-8F1F-D9B7-6FE5-E031FCFB13D9}"/>
              </a:ext>
            </a:extLst>
          </p:cNvPr>
          <p:cNvSpPr txBox="1"/>
          <p:nvPr/>
        </p:nvSpPr>
        <p:spPr>
          <a:xfrm>
            <a:off x="3227991" y="9064838"/>
            <a:ext cx="3637139" cy="23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ru-RU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Степень бакалавра, Международный и внешний туризм</a:t>
            </a:r>
            <a:endParaRPr lang="en-US" sz="105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5DEFC3ED-E1D6-D5C6-B962-B39A8A817938}"/>
              </a:ext>
            </a:extLst>
          </p:cNvPr>
          <p:cNvSpPr txBox="1"/>
          <p:nvPr/>
        </p:nvSpPr>
        <p:spPr>
          <a:xfrm>
            <a:off x="3277472" y="8203390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Образование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649A9ADA-E590-B7D6-78AA-9211CAF8A8CC}"/>
              </a:ext>
            </a:extLst>
          </p:cNvPr>
          <p:cNvSpPr txBox="1"/>
          <p:nvPr/>
        </p:nvSpPr>
        <p:spPr>
          <a:xfrm>
            <a:off x="3301327" y="756357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5640EC0E-31D7-42FD-85FC-E5235F7DB5FD}"/>
              </a:ext>
            </a:extLst>
          </p:cNvPr>
          <p:cNvSpPr txBox="1"/>
          <p:nvPr/>
        </p:nvSpPr>
        <p:spPr>
          <a:xfrm>
            <a:off x="3538765" y="8091308"/>
            <a:ext cx="3637139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1FBC894E-43E4-64E4-E465-72432FB30AAE}"/>
              </a:ext>
            </a:extLst>
          </p:cNvPr>
          <p:cNvSpPr txBox="1"/>
          <p:nvPr/>
        </p:nvSpPr>
        <p:spPr>
          <a:xfrm>
            <a:off x="3288804" y="9652141"/>
            <a:ext cx="3874578" cy="41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№4 Лицей им. С. Сейфуллина, 2010 г. -2021 г., г. Туркестан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34A07BEC-A314-AB86-C19C-835C9704C6FC}"/>
              </a:ext>
            </a:extLst>
          </p:cNvPr>
          <p:cNvSpPr txBox="1"/>
          <p:nvPr/>
        </p:nvSpPr>
        <p:spPr>
          <a:xfrm>
            <a:off x="3317437" y="8683062"/>
            <a:ext cx="3874578" cy="41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Международный университет туризма и гостеприимства,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21 ж.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-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25 ж.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54102847-20B7-6F1F-7A20-B7AF01D8EB95}"/>
              </a:ext>
            </a:extLst>
          </p:cNvPr>
          <p:cNvGrpSpPr>
            <a:grpSpLocks noChangeAspect="1"/>
          </p:cNvGrpSpPr>
          <p:nvPr/>
        </p:nvGrpSpPr>
        <p:grpSpPr>
          <a:xfrm>
            <a:off x="320550" y="204032"/>
            <a:ext cx="1931724" cy="1931716"/>
            <a:chOff x="0" y="0"/>
            <a:chExt cx="6350000" cy="6349975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3E275FE-1C8E-C341-A4E7-4E31EE9262C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24312" t="-12886" b="-36562"/>
              </a:stretch>
            </a:blipFill>
          </p:spPr>
        </p:sp>
      </p:grpSp>
      <p:sp>
        <p:nvSpPr>
          <p:cNvPr id="19" name="TextBox 29">
            <a:extLst>
              <a:ext uri="{FF2B5EF4-FFF2-40B4-BE49-F238E27FC236}">
                <a16:creationId xmlns:a16="http://schemas.microsoft.com/office/drawing/2014/main" id="{7EC069CF-AB6F-5B97-D9A1-A8094FF4DC37}"/>
              </a:ext>
            </a:extLst>
          </p:cNvPr>
          <p:cNvSpPr txBox="1"/>
          <p:nvPr/>
        </p:nvSpPr>
        <p:spPr>
          <a:xfrm>
            <a:off x="3301326" y="6615443"/>
            <a:ext cx="3874578" cy="19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Турагенство «Поехали с нами»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Менеджер по продажам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F1169B3A-9AAD-5DC6-9BCE-96DF95A6A15F}"/>
              </a:ext>
            </a:extLst>
          </p:cNvPr>
          <p:cNvSpPr txBox="1"/>
          <p:nvPr/>
        </p:nvSpPr>
        <p:spPr>
          <a:xfrm>
            <a:off x="3649429" y="6998933"/>
            <a:ext cx="3637139" cy="104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Обязанности: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Консультация клиентов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Бронирование туров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Обслуживание на двух языках</a:t>
            </a:r>
          </a:p>
        </p:txBody>
      </p:sp>
    </p:spTree>
    <p:extLst>
      <p:ext uri="{BB962C8B-B14F-4D97-AF65-F5344CB8AC3E}">
        <p14:creationId xmlns:p14="http://schemas.microsoft.com/office/powerpoint/2010/main" val="369607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4298" y="-215900"/>
            <a:ext cx="3793140" cy="12042969"/>
            <a:chOff x="0" y="0"/>
            <a:chExt cx="1359376" cy="4315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9376" cy="4315928"/>
            </a:xfrm>
            <a:custGeom>
              <a:avLst/>
              <a:gdLst/>
              <a:ahLst/>
              <a:cxnLst/>
              <a:rect l="l" t="t" r="r" b="b"/>
              <a:pathLst>
                <a:path w="1359376" h="4315928">
                  <a:moveTo>
                    <a:pt x="0" y="0"/>
                  </a:moveTo>
                  <a:lnTo>
                    <a:pt x="1359376" y="0"/>
                  </a:lnTo>
                  <a:lnTo>
                    <a:pt x="1359376" y="4315928"/>
                  </a:lnTo>
                  <a:lnTo>
                    <a:pt x="0" y="4315928"/>
                  </a:lnTo>
                  <a:close/>
                </a:path>
              </a:pathLst>
            </a:custGeom>
            <a:solidFill>
              <a:srgbClr val="F7EEE6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359376" cy="441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85168" y="3086153"/>
            <a:ext cx="233485" cy="233485"/>
          </a:xfrm>
          <a:custGeom>
            <a:avLst/>
            <a:gdLst/>
            <a:ahLst/>
            <a:cxnLst/>
            <a:rect l="l" t="t" r="r" b="b"/>
            <a:pathLst>
              <a:path w="233485" h="233485">
                <a:moveTo>
                  <a:pt x="0" y="0"/>
                </a:moveTo>
                <a:lnTo>
                  <a:pt x="233485" y="0"/>
                </a:lnTo>
                <a:lnTo>
                  <a:pt x="233485" y="233485"/>
                </a:lnTo>
                <a:lnTo>
                  <a:pt x="0" y="233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9761" y="3090117"/>
            <a:ext cx="1380117" cy="1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+7(778) 513 23 23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85168" y="3902071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9761" y="3844858"/>
            <a:ext cx="1845639" cy="39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Түркістан қ., Көкбайрақ көшесі, №7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485168" y="3506389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06857" y="3506388"/>
            <a:ext cx="1993070" cy="193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2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aray.umirbekova@iuth.edu.kz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85168" y="5142561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485168" y="8282704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485168" y="4859992"/>
            <a:ext cx="222655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Кәсіби дағдылар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5168" y="5242384"/>
            <a:ext cx="2289022" cy="202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Сервис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Кассалық операциялар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Оқу және даму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R-Keeper</a:t>
            </a:r>
            <a:endParaRPr lang="kk-KZ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Отельдегі оперативтік системамен жұмыс жасау</a:t>
            </a: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Қызмет көрсету салалары 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5168" y="7887416"/>
            <a:ext cx="222655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Шет тілдер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5168" y="8382528"/>
            <a:ext cx="2289022" cy="173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Қазақ тілі (ана тілі)</a:t>
            </a: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Орыс тілі (С1)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Түрік тілі (В1)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kk-KZ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Ағылшын тілі (В2)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227991" y="168405"/>
            <a:ext cx="4021248" cy="103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Barlow Bold"/>
                <a:cs typeface="Times New Roman" panose="02020603050405020304" pitchFamily="18" charset="0"/>
                <a:sym typeface="Barlow Bold"/>
              </a:rPr>
              <a:t>Умербекова Арай Тілеуқызы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3196754" y="2374900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3212283" y="4119077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3212283" y="9100385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3216994" y="1964382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Жеке ақпарат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196754" y="2524708"/>
            <a:ext cx="3874578" cy="80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Ұлты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 </a:t>
            </a:r>
            <a:r>
              <a:rPr lang="ru-RU" sz="1130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қазақ</a:t>
            </a:r>
            <a:endParaRPr lang="ru-RU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Жасы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20</a:t>
            </a:r>
          </a:p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Отбасылық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жағдайы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 </a:t>
            </a:r>
            <a:r>
              <a:rPr lang="ru-RU" sz="1130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Тұрмыс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1130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құрмаған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  <a:p>
            <a:pPr algn="just">
              <a:lnSpc>
                <a:spcPts val="1582"/>
              </a:lnSpc>
            </a:pP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Туған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ru-RU" sz="1130" b="1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күні</a:t>
            </a:r>
            <a:r>
              <a:rPr lang="ru-RU" sz="1130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</a:t>
            </a:r>
            <a:r>
              <a:rPr lang="ru-RU" sz="113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09.05.2004 ж.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196754" y="3730882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Жұмыс тәжірибесі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212283" y="4272303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Rixos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water world Aktau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Фронт-офис </a:t>
            </a:r>
            <a:r>
              <a:rPr lang="ru-RU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қызметкері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Квест </a:t>
            </a:r>
            <a:r>
              <a:rPr lang="ru-RU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227991" y="486494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2022 ж.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– 2023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ж.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03285" y="5159857"/>
            <a:ext cx="3637139" cy="1580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</a:t>
            </a: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Міндеттері: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Қонақтарды қарсы алу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Қонақтардың шағымдарын тыңдау, олардың сұрақтарына шешім табу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Қонақтарды ресепшнге тіркеу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Chek-in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және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1052" dirty="0" err="1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chek</a:t>
            </a: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-out </a:t>
            </a: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endParaRPr lang="en-US" sz="1052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227991" y="8789159"/>
            <a:ext cx="3874578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kk-KZ" sz="1483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Білімі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301327" y="756357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38765" y="8091308"/>
            <a:ext cx="3637139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233273" y="9138998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Халықаралық туризм және меймандостық университеті,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21 ж.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-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25 ж.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246916" y="9610597"/>
            <a:ext cx="3874578" cy="19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Халықаралық және ішкі туризм бакалавры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38381CEB-C4AB-8DCB-2FC2-DECCB6CC5973}"/>
              </a:ext>
            </a:extLst>
          </p:cNvPr>
          <p:cNvSpPr txBox="1"/>
          <p:nvPr/>
        </p:nvSpPr>
        <p:spPr>
          <a:xfrm>
            <a:off x="3260306" y="9897532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Түркістан қаласы, №4 С. Сейуллин атындағы лицей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, 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10ж.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-20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21ж. 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30E20814-2771-5F0E-0E5B-F8D00A8E15FD}"/>
              </a:ext>
            </a:extLst>
          </p:cNvPr>
          <p:cNvGrpSpPr>
            <a:grpSpLocks noChangeAspect="1"/>
          </p:cNvGrpSpPr>
          <p:nvPr/>
        </p:nvGrpSpPr>
        <p:grpSpPr>
          <a:xfrm>
            <a:off x="485168" y="423833"/>
            <a:ext cx="2040893" cy="2040884"/>
            <a:chOff x="0" y="0"/>
            <a:chExt cx="6350000" cy="6349975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E03A1A9-E24A-FC4E-A909-C14CBF66F45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24312" t="-12886" b="-36562"/>
              </a:stretch>
            </a:blipFill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B368C19-592F-6DC0-A3A4-D03AB204FF6E}"/>
              </a:ext>
            </a:extLst>
          </p:cNvPr>
          <p:cNvSpPr txBox="1"/>
          <p:nvPr/>
        </p:nvSpPr>
        <p:spPr>
          <a:xfrm>
            <a:off x="3144896" y="7013624"/>
            <a:ext cx="4187438" cy="29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Турагенство «Поехали с нами»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| 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Сату менеджері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17DC5220-FC6F-0B3E-F85E-C03B98C9FEFE}"/>
              </a:ext>
            </a:extLst>
          </p:cNvPr>
          <p:cNvSpPr txBox="1"/>
          <p:nvPr/>
        </p:nvSpPr>
        <p:spPr>
          <a:xfrm>
            <a:off x="3507727" y="7290560"/>
            <a:ext cx="3637139" cy="104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  </a:t>
            </a:r>
            <a:r>
              <a:rPr lang="kk-KZ" sz="1052" b="1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Міндеттері: 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Клиенттерге консультация жасау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Турларды броньдау</a:t>
            </a:r>
          </a:p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kk-KZ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Екі тілде қызмет көрсету 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55A8EE6F-0951-2D35-0D0C-6ACA882A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052"/>
            <a:ext cx="11222" cy="2309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43876-79FB-26B7-EE73-55EB44232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33B042-16D2-52B0-FD18-158F532CA4A8}"/>
              </a:ext>
            </a:extLst>
          </p:cNvPr>
          <p:cNvGrpSpPr/>
          <p:nvPr/>
        </p:nvGrpSpPr>
        <p:grpSpPr>
          <a:xfrm>
            <a:off x="-649754" y="-292100"/>
            <a:ext cx="3793140" cy="12042969"/>
            <a:chOff x="0" y="0"/>
            <a:chExt cx="1359376" cy="431592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97B16D4-1784-B68E-8C84-10BDB6AD0565}"/>
                </a:ext>
              </a:extLst>
            </p:cNvPr>
            <p:cNvSpPr/>
            <p:nvPr/>
          </p:nvSpPr>
          <p:spPr>
            <a:xfrm>
              <a:off x="0" y="0"/>
              <a:ext cx="1359376" cy="4315928"/>
            </a:xfrm>
            <a:custGeom>
              <a:avLst/>
              <a:gdLst/>
              <a:ahLst/>
              <a:cxnLst/>
              <a:rect l="l" t="t" r="r" b="b"/>
              <a:pathLst>
                <a:path w="1359376" h="4315928">
                  <a:moveTo>
                    <a:pt x="0" y="0"/>
                  </a:moveTo>
                  <a:lnTo>
                    <a:pt x="1359376" y="0"/>
                  </a:lnTo>
                  <a:lnTo>
                    <a:pt x="1359376" y="4315928"/>
                  </a:lnTo>
                  <a:lnTo>
                    <a:pt x="0" y="4315928"/>
                  </a:lnTo>
                  <a:close/>
                </a:path>
              </a:pathLst>
            </a:custGeom>
            <a:solidFill>
              <a:srgbClr val="F7EEE6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39C8CC2-2377-548B-5210-C951BD6656B9}"/>
                </a:ext>
              </a:extLst>
            </p:cNvPr>
            <p:cNvSpPr txBox="1"/>
            <p:nvPr/>
          </p:nvSpPr>
          <p:spPr>
            <a:xfrm>
              <a:off x="0" y="-95250"/>
              <a:ext cx="1359376" cy="441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F1D63AF-3D2B-2C5B-AC32-C6D512C2579C}"/>
              </a:ext>
            </a:extLst>
          </p:cNvPr>
          <p:cNvSpPr/>
          <p:nvPr/>
        </p:nvSpPr>
        <p:spPr>
          <a:xfrm>
            <a:off x="485168" y="3086153"/>
            <a:ext cx="233485" cy="233485"/>
          </a:xfrm>
          <a:custGeom>
            <a:avLst/>
            <a:gdLst/>
            <a:ahLst/>
            <a:cxnLst/>
            <a:rect l="l" t="t" r="r" b="b"/>
            <a:pathLst>
              <a:path w="233485" h="233485">
                <a:moveTo>
                  <a:pt x="0" y="0"/>
                </a:moveTo>
                <a:lnTo>
                  <a:pt x="233485" y="0"/>
                </a:lnTo>
                <a:lnTo>
                  <a:pt x="233485" y="233485"/>
                </a:lnTo>
                <a:lnTo>
                  <a:pt x="0" y="233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7DEFF1-31C1-88E9-E7D6-89D7B0427669}"/>
              </a:ext>
            </a:extLst>
          </p:cNvPr>
          <p:cNvSpPr txBox="1"/>
          <p:nvPr/>
        </p:nvSpPr>
        <p:spPr>
          <a:xfrm>
            <a:off x="799761" y="3090117"/>
            <a:ext cx="1380117" cy="18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kk-KZ" sz="1128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+7(778) 513 23 23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01540B3-9921-1A7E-FEFC-6095EFB173C9}"/>
              </a:ext>
            </a:extLst>
          </p:cNvPr>
          <p:cNvSpPr/>
          <p:nvPr/>
        </p:nvSpPr>
        <p:spPr>
          <a:xfrm>
            <a:off x="507890" y="3947946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E26BF01-4496-3B81-A3B2-D5E60C22845D}"/>
              </a:ext>
            </a:extLst>
          </p:cNvPr>
          <p:cNvSpPr txBox="1"/>
          <p:nvPr/>
        </p:nvSpPr>
        <p:spPr>
          <a:xfrm>
            <a:off x="829426" y="3889980"/>
            <a:ext cx="1845639" cy="39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nn-NO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Turkestan, Kokbayrak St. No. 7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7DE84F9-78A2-422F-07E7-F409AD1DAC8F}"/>
              </a:ext>
            </a:extLst>
          </p:cNvPr>
          <p:cNvSpPr/>
          <p:nvPr/>
        </p:nvSpPr>
        <p:spPr>
          <a:xfrm>
            <a:off x="485168" y="3506389"/>
            <a:ext cx="224126" cy="224126"/>
          </a:xfrm>
          <a:custGeom>
            <a:avLst/>
            <a:gdLst/>
            <a:ahLst/>
            <a:cxnLst/>
            <a:rect l="l" t="t" r="r" b="b"/>
            <a:pathLst>
              <a:path w="224126" h="224126">
                <a:moveTo>
                  <a:pt x="0" y="0"/>
                </a:moveTo>
                <a:lnTo>
                  <a:pt x="224126" y="0"/>
                </a:lnTo>
                <a:lnTo>
                  <a:pt x="224126" y="224126"/>
                </a:lnTo>
                <a:lnTo>
                  <a:pt x="0" y="2241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1C8275C-5519-5DDA-2531-76FE4B00A960}"/>
              </a:ext>
            </a:extLst>
          </p:cNvPr>
          <p:cNvSpPr txBox="1"/>
          <p:nvPr/>
        </p:nvSpPr>
        <p:spPr>
          <a:xfrm>
            <a:off x="755710" y="3506365"/>
            <a:ext cx="1993070" cy="193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79"/>
              </a:lnSpc>
            </a:pPr>
            <a:r>
              <a:rPr lang="en-US" sz="12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aray.umirbekova@iuth.edu.kz</a:t>
            </a:r>
            <a:endParaRPr lang="en-US" sz="1128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91DB1B09-3705-1D7B-DD37-C172E32AE0F2}"/>
              </a:ext>
            </a:extLst>
          </p:cNvPr>
          <p:cNvSpPr/>
          <p:nvPr/>
        </p:nvSpPr>
        <p:spPr>
          <a:xfrm>
            <a:off x="485168" y="5142561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BE7BB8A-0F07-91DF-5C63-CB338F1DE442}"/>
              </a:ext>
            </a:extLst>
          </p:cNvPr>
          <p:cNvSpPr/>
          <p:nvPr/>
        </p:nvSpPr>
        <p:spPr>
          <a:xfrm>
            <a:off x="485168" y="8282704"/>
            <a:ext cx="220271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3015E70-C1DF-33BF-4109-06539E46B68B}"/>
              </a:ext>
            </a:extLst>
          </p:cNvPr>
          <p:cNvSpPr txBox="1"/>
          <p:nvPr/>
        </p:nvSpPr>
        <p:spPr>
          <a:xfrm>
            <a:off x="494400" y="4555432"/>
            <a:ext cx="2226556" cy="254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skills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FB24300-2C57-608A-C286-BFEBF21E0423}"/>
              </a:ext>
            </a:extLst>
          </p:cNvPr>
          <p:cNvSpPr txBox="1"/>
          <p:nvPr/>
        </p:nvSpPr>
        <p:spPr>
          <a:xfrm>
            <a:off x="485168" y="5242384"/>
            <a:ext cx="2289022" cy="1732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development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Cash transactions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Operational systems of the hotel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R-Keeper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434" lvl="1" indent="-171450" algn="l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Standards of hospitality</a:t>
            </a:r>
            <a:r>
              <a:rPr lang="kk-KZ" sz="1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9B26C38-35A8-446C-983D-829963D2AEB2}"/>
              </a:ext>
            </a:extLst>
          </p:cNvPr>
          <p:cNvSpPr txBox="1"/>
          <p:nvPr/>
        </p:nvSpPr>
        <p:spPr>
          <a:xfrm>
            <a:off x="485168" y="7887416"/>
            <a:ext cx="2226556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C5ADC42-1E40-D1B3-46C7-38E65FDBC1A0}"/>
              </a:ext>
            </a:extLst>
          </p:cNvPr>
          <p:cNvSpPr txBox="1"/>
          <p:nvPr/>
        </p:nvSpPr>
        <p:spPr>
          <a:xfrm>
            <a:off x="485168" y="8382528"/>
            <a:ext cx="2415938" cy="1729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Kazakh (native)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Russian (C1)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Turkish (B1)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968" lvl="1" indent="-121984" algn="l">
              <a:lnSpc>
                <a:spcPts val="2260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English (B2)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  <a:p>
            <a:pPr marL="121984" lvl="1" algn="l">
              <a:lnSpc>
                <a:spcPts val="2260"/>
              </a:lnSpc>
            </a:pP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0C30041-514C-CB3A-C1E3-F6B46106B177}"/>
              </a:ext>
            </a:extLst>
          </p:cNvPr>
          <p:cNvSpPr txBox="1"/>
          <p:nvPr/>
        </p:nvSpPr>
        <p:spPr>
          <a:xfrm>
            <a:off x="3227991" y="168405"/>
            <a:ext cx="402124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endParaRPr lang="kk-KZ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223"/>
              </a:lnSpc>
            </a:pP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Umerbekova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Arai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Barlow Bold"/>
              <a:cs typeface="Times New Roman" panose="02020603050405020304" pitchFamily="18" charset="0"/>
              <a:sym typeface="Barlow Bold"/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DA790584-CDA8-8239-E0F3-6D0D38040668}"/>
              </a:ext>
            </a:extLst>
          </p:cNvPr>
          <p:cNvSpPr/>
          <p:nvPr/>
        </p:nvSpPr>
        <p:spPr>
          <a:xfrm>
            <a:off x="3301327" y="2371482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4170C9E7-7D8E-DFCF-5B46-1EE1B05BFE8E}"/>
              </a:ext>
            </a:extLst>
          </p:cNvPr>
          <p:cNvSpPr/>
          <p:nvPr/>
        </p:nvSpPr>
        <p:spPr>
          <a:xfrm>
            <a:off x="3301327" y="4095648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F59806C0-8A8B-974F-1050-623B48AE7A45}"/>
              </a:ext>
            </a:extLst>
          </p:cNvPr>
          <p:cNvSpPr/>
          <p:nvPr/>
        </p:nvSpPr>
        <p:spPr>
          <a:xfrm>
            <a:off x="3301326" y="8623300"/>
            <a:ext cx="387457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7568BB05-6453-B65E-2FFB-FAD0E4F3D92E}"/>
              </a:ext>
            </a:extLst>
          </p:cNvPr>
          <p:cNvSpPr txBox="1"/>
          <p:nvPr/>
        </p:nvSpPr>
        <p:spPr>
          <a:xfrm>
            <a:off x="3301327" y="1960974"/>
            <a:ext cx="3874578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 information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6B36F9D-D1F9-FDBA-39FA-C091C97D5C92}"/>
              </a:ext>
            </a:extLst>
          </p:cNvPr>
          <p:cNvSpPr txBox="1"/>
          <p:nvPr/>
        </p:nvSpPr>
        <p:spPr>
          <a:xfrm>
            <a:off x="3277472" y="2510506"/>
            <a:ext cx="3874578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Nationality: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Kazakh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Marital status: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82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r>
              <a:rPr lang="kk-KZ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k-KZ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US" sz="113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B61AB39E-9B02-6BE1-4F2C-406334A41A74}"/>
              </a:ext>
            </a:extLst>
          </p:cNvPr>
          <p:cNvSpPr txBox="1"/>
          <p:nvPr/>
        </p:nvSpPr>
        <p:spPr>
          <a:xfrm>
            <a:off x="3301327" y="3762114"/>
            <a:ext cx="3874578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ECE54369-A895-5BAD-A3E5-99093246FDBA}"/>
              </a:ext>
            </a:extLst>
          </p:cNvPr>
          <p:cNvSpPr txBox="1"/>
          <p:nvPr/>
        </p:nvSpPr>
        <p:spPr>
          <a:xfrm>
            <a:off x="3301326" y="4124459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Rixos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water world Aktau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| Front Office employee, Quest Management Department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7DF0D914-0294-9CE7-0CAB-D1715C0B98CF}"/>
              </a:ext>
            </a:extLst>
          </p:cNvPr>
          <p:cNvSpPr txBox="1"/>
          <p:nvPr/>
        </p:nvSpPr>
        <p:spPr>
          <a:xfrm>
            <a:off x="3301327" y="4616288"/>
            <a:ext cx="3874578" cy="19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2022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Semi-Bold"/>
                <a:cs typeface="Times New Roman" panose="02020603050405020304" pitchFamily="18" charset="0"/>
                <a:sym typeface="Barlow Semi-Bold"/>
              </a:rPr>
              <a:t>– 2023 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A765AD8E-FC86-75E9-068B-49B42D13A9B2}"/>
              </a:ext>
            </a:extLst>
          </p:cNvPr>
          <p:cNvSpPr txBox="1"/>
          <p:nvPr/>
        </p:nvSpPr>
        <p:spPr>
          <a:xfrm>
            <a:off x="3538765" y="4861508"/>
            <a:ext cx="3637139" cy="158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Responsibilities:</a:t>
            </a:r>
            <a:endParaRPr lang="kk-KZ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meet the guests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listen to the claims, to answer the questions of the clients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of guests at the reception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Chek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-in and </a:t>
            </a:r>
            <a:r>
              <a:rPr lang="en-US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chek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-out for guests</a:t>
            </a:r>
            <a:r>
              <a:rPr lang="kk-KZ" sz="1200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F06E5AE4-8F1F-D9B7-6FE5-E031FCFB13D9}"/>
              </a:ext>
            </a:extLst>
          </p:cNvPr>
          <p:cNvSpPr txBox="1"/>
          <p:nvPr/>
        </p:nvSpPr>
        <p:spPr>
          <a:xfrm>
            <a:off x="3227991" y="9064838"/>
            <a:ext cx="3637139" cy="23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7208" lvl="1" indent="-113604" algn="just">
              <a:lnSpc>
                <a:spcPts val="2104"/>
              </a:lnSpc>
              <a:buFont typeface="Arial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Bachelor's degree, International and External Tourism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5DEFC3ED-E1D6-D5C6-B962-B39A8A817938}"/>
              </a:ext>
            </a:extLst>
          </p:cNvPr>
          <p:cNvSpPr txBox="1"/>
          <p:nvPr/>
        </p:nvSpPr>
        <p:spPr>
          <a:xfrm>
            <a:off x="3277472" y="8203390"/>
            <a:ext cx="3874578" cy="25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6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sz="1483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649A9ADA-E590-B7D6-78AA-9211CAF8A8CC}"/>
              </a:ext>
            </a:extLst>
          </p:cNvPr>
          <p:cNvSpPr txBox="1"/>
          <p:nvPr/>
        </p:nvSpPr>
        <p:spPr>
          <a:xfrm>
            <a:off x="3301327" y="7563573"/>
            <a:ext cx="387457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Barlow Ultra-Bold"/>
                <a:cs typeface="Times New Roman" panose="02020603050405020304" pitchFamily="18" charset="0"/>
                <a:sym typeface="Barlow Ultra-Bold"/>
              </a:rPr>
              <a:t> 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5640EC0E-31D7-42FD-85FC-E5235F7DB5FD}"/>
              </a:ext>
            </a:extLst>
          </p:cNvPr>
          <p:cNvSpPr txBox="1"/>
          <p:nvPr/>
        </p:nvSpPr>
        <p:spPr>
          <a:xfrm>
            <a:off x="3538765" y="8091308"/>
            <a:ext cx="3637139" cy="23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en-US" sz="1052" dirty="0">
                <a:solidFill>
                  <a:srgbClr val="00000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1FBC894E-43E4-64E4-E465-72432FB30AAE}"/>
              </a:ext>
            </a:extLst>
          </p:cNvPr>
          <p:cNvSpPr txBox="1"/>
          <p:nvPr/>
        </p:nvSpPr>
        <p:spPr>
          <a:xfrm>
            <a:off x="3288804" y="9652141"/>
            <a:ext cx="3874578" cy="4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No. 4 Lyceum named after S. </a:t>
            </a:r>
            <a:r>
              <a:rPr lang="en-US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Seifullin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2010-2021, Turkestan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34A07BEC-A314-AB86-C19C-835C9704C6FC}"/>
              </a:ext>
            </a:extLst>
          </p:cNvPr>
          <p:cNvSpPr txBox="1"/>
          <p:nvPr/>
        </p:nvSpPr>
        <p:spPr>
          <a:xfrm>
            <a:off x="3317437" y="8683062"/>
            <a:ext cx="3874578" cy="42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University of Tourism and Hospitality, </a:t>
            </a:r>
            <a:endParaRPr lang="kk-KZ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2021-2025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54102847-20B7-6F1F-7A20-B7AF01D8EB95}"/>
              </a:ext>
            </a:extLst>
          </p:cNvPr>
          <p:cNvGrpSpPr>
            <a:grpSpLocks noChangeAspect="1"/>
          </p:cNvGrpSpPr>
          <p:nvPr/>
        </p:nvGrpSpPr>
        <p:grpSpPr>
          <a:xfrm>
            <a:off x="320550" y="204032"/>
            <a:ext cx="1931724" cy="1931716"/>
            <a:chOff x="0" y="0"/>
            <a:chExt cx="6350000" cy="6349975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3E275FE-1C8E-C341-A4E7-4E31EE9262C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24312" t="-12886" b="-36562"/>
              </a:stretch>
            </a:blipFill>
          </p:spPr>
        </p:sp>
      </p:grpSp>
      <p:sp>
        <p:nvSpPr>
          <p:cNvPr id="19" name="TextBox 29">
            <a:extLst>
              <a:ext uri="{FF2B5EF4-FFF2-40B4-BE49-F238E27FC236}">
                <a16:creationId xmlns:a16="http://schemas.microsoft.com/office/drawing/2014/main" id="{7EC069CF-AB6F-5B97-D9A1-A8094FF4DC37}"/>
              </a:ext>
            </a:extLst>
          </p:cNvPr>
          <p:cNvSpPr txBox="1"/>
          <p:nvPr/>
        </p:nvSpPr>
        <p:spPr>
          <a:xfrm>
            <a:off x="3301326" y="6615443"/>
            <a:ext cx="3874578" cy="20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Travel Agency "Come with us" | Sales Manager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Barlow Ultra-Bold"/>
              <a:cs typeface="Times New Roman" panose="02020603050405020304" pitchFamily="18" charset="0"/>
              <a:sym typeface="Barlow Ultra-Bold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F1169B3A-9AAD-5DC6-9BCE-96DF95A6A15F}"/>
              </a:ext>
            </a:extLst>
          </p:cNvPr>
          <p:cNvSpPr txBox="1"/>
          <p:nvPr/>
        </p:nvSpPr>
        <p:spPr>
          <a:xfrm>
            <a:off x="3649429" y="6998933"/>
            <a:ext cx="3637139" cy="1044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04" lvl="1" algn="just">
              <a:lnSpc>
                <a:spcPts val="2104"/>
              </a:lnSpc>
            </a:pPr>
            <a:r>
              <a:rPr lang="kk-KZ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Responsibilities: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 consultation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Booking tours </a:t>
            </a:r>
            <a:endParaRPr lang="kk-KZ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054" lvl="1" indent="-171450" algn="just">
              <a:lnSpc>
                <a:spcPts val="2104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Bilingual service</a:t>
            </a:r>
            <a:endParaRPr lang="kk-KZ" sz="1200" dirty="0">
              <a:solidFill>
                <a:srgbClr val="00000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8485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555</Words>
  <Application>Microsoft Office PowerPoint</Application>
  <PresentationFormat>Произвольный</PresentationFormat>
  <Paragraphs>125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Times New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Modern Professional CV Resume</dc:title>
  <cp:lastModifiedBy>user</cp:lastModifiedBy>
  <cp:revision>7</cp:revision>
  <dcterms:created xsi:type="dcterms:W3CDTF">2006-08-16T00:00:00Z</dcterms:created>
  <dcterms:modified xsi:type="dcterms:W3CDTF">2025-10-28T05:19:13Z</dcterms:modified>
  <dc:identifier>DAGc_McR_ys</dc:identifier>
</cp:coreProperties>
</file>