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0" r:id="rId2"/>
    <p:sldId id="259" r:id="rId3"/>
    <p:sldId id="260" r:id="rId4"/>
    <p:sldId id="287" r:id="rId5"/>
    <p:sldId id="298" r:id="rId6"/>
    <p:sldId id="292" r:id="rId7"/>
    <p:sldId id="297" r:id="rId8"/>
    <p:sldId id="294" r:id="rId9"/>
    <p:sldId id="296" r:id="rId10"/>
    <p:sldId id="295" r:id="rId11"/>
    <p:sldId id="269" r:id="rId12"/>
  </p:sldIdLst>
  <p:sldSz cx="12204700" cy="7021513"/>
  <p:notesSz cx="6858000" cy="9144000"/>
  <p:defaultTextStyle>
    <a:defPPr>
      <a:defRPr lang="ru-RU"/>
    </a:defPPr>
    <a:lvl1pPr marL="0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8465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6930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5395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3860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2325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0790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29255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47720" algn="l" defTabSz="836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669" userDrawn="1">
          <p15:clr>
            <a:srgbClr val="A4A3A4"/>
          </p15:clr>
        </p15:guide>
        <p15:guide id="2" orient="horz" pos="2443" userDrawn="1">
          <p15:clr>
            <a:srgbClr val="A4A3A4"/>
          </p15:clr>
        </p15:guide>
        <p15:guide id="3" orient="horz" pos="2200" userDrawn="1">
          <p15:clr>
            <a:srgbClr val="A4A3A4"/>
          </p15:clr>
        </p15:guide>
        <p15:guide id="4" pos="2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EAAB0C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82177" autoAdjust="0"/>
  </p:normalViewPr>
  <p:slideViewPr>
    <p:cSldViewPr snapToGrid="0" showGuides="1">
      <p:cViewPr varScale="1">
        <p:scale>
          <a:sx n="95" d="100"/>
          <a:sy n="95" d="100"/>
        </p:scale>
        <p:origin x="-77" y="-72"/>
      </p:cViewPr>
      <p:guideLst>
        <p:guide orient="horz" pos="2443"/>
        <p:guide orient="horz" pos="2200"/>
        <p:guide pos="2669"/>
        <p:guide pos="2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7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#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#1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1" loCatId="list" qsTypeId="urn:microsoft.com/office/officeart/2005/8/quickstyle/simple1#1" qsCatId="simple" csTypeId="urn:microsoft.com/office/officeart/2005/8/colors/accent5_1#1" csCatId="accent1" phldr="0"/>
      <dgm:spPr/>
      <dgm:t>
        <a:bodyPr/>
        <a:lstStyle/>
        <a:p>
          <a:endParaRPr lang="zh-CN" altLang="en-US"/>
        </a:p>
      </dgm:t>
    </dgm:pt>
    <dgm:pt modelId="{773C5012-55F9-436E-B78B-2A38D8AAA0C0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А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Бернштам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слово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«казах»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произошло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объединения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названий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прикаспийских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сакских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племён</a:t>
          </a:r>
        </a:p>
      </dgm:t>
    </dgm:pt>
    <dgm:pt modelId="{E1399106-9BE2-43F4-9430-F473CB36780F}" type="parTrans" cxnId="{45948AF2-7F13-4CD6-9AA4-CBAD806C56DC}">
      <dgm:prSet/>
      <dgm:spPr/>
      <dgm:t>
        <a:bodyPr/>
        <a:lstStyle/>
        <a:p>
          <a:endParaRPr lang="zh-CN" altLang="en-US"/>
        </a:p>
      </dgm:t>
    </dgm:pt>
    <dgm:pt modelId="{507A6FE3-4D55-4ED6-A973-429D64C5DF28}" type="sibTrans" cxnId="{45948AF2-7F13-4CD6-9AA4-CBAD806C56DC}">
      <dgm:prSet/>
      <dgm:spPr/>
      <dgm:t>
        <a:bodyPr/>
        <a:lstStyle/>
        <a:p>
          <a:endParaRPr lang="zh-CN" altLang="en-US"/>
        </a:p>
      </dgm:t>
    </dgm:pt>
    <dgm:pt modelId="{C10C70EF-D1B8-41C7-8FF9-76BAC17F65D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9F0BD35C-DA5E-4DEE-A9C5-3A7164FC9802}" type="parTrans" cxnId="{46F058BD-C601-4FEA-90B7-0111366A3922}">
      <dgm:prSet/>
      <dgm:spPr/>
    </dgm:pt>
    <dgm:pt modelId="{68DB57B3-6C01-459C-8A56-94762643E6D6}" type="sibTrans" cxnId="{46F058BD-C601-4FEA-90B7-0111366A3922}">
      <dgm:prSet/>
      <dgm:spPr/>
    </dgm:pt>
    <dgm:pt modelId="{CA58FE74-4619-4E47-BA6C-E0CD35AF5AC2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Ш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Кудайбердиев</a:t>
          </a:r>
          <a:r>
            <a:rPr lang="ru-RU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Радлов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А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Самойлович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слово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«казах»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означает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«вольный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независимый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народ,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ставший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свободной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страной»</a:t>
          </a:r>
        </a:p>
      </dgm:t>
    </dgm:pt>
    <dgm:pt modelId="{EBAD4DA7-135F-4F4E-9475-804E7DC205D2}" type="parTrans" cxnId="{C379265B-0541-43E2-B206-2F319C80EEA3}">
      <dgm:prSet/>
      <dgm:spPr/>
      <dgm:t>
        <a:bodyPr/>
        <a:lstStyle/>
        <a:p>
          <a:endParaRPr lang="zh-CN" altLang="en-US"/>
        </a:p>
      </dgm:t>
    </dgm:pt>
    <dgm:pt modelId="{5723A07A-E737-45B0-B84E-97FB4DE86580}" type="sibTrans" cxnId="{C379265B-0541-43E2-B206-2F319C80EEA3}">
      <dgm:prSet/>
      <dgm:spPr/>
      <dgm:t>
        <a:bodyPr/>
        <a:lstStyle/>
        <a:p>
          <a:endParaRPr lang="zh-CN" altLang="en-US"/>
        </a:p>
      </dgm:t>
    </dgm:pt>
    <dgm:pt modelId="{F4D28BAA-633E-49A4-AEBB-1CB2EB47116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2C308E19-287A-4D0D-B9A1-D1177EEC572D}" type="parTrans" cxnId="{E7CF3704-99C9-4581-8829-CE071F03DC2C}">
      <dgm:prSet/>
      <dgm:spPr/>
    </dgm:pt>
    <dgm:pt modelId="{A7C502ED-917D-40DF-B959-C3D02B26237A}" type="sibTrans" cxnId="{E7CF3704-99C9-4581-8829-CE071F03DC2C}">
      <dgm:prSet/>
      <dgm:spPr/>
    </dgm:pt>
    <dgm:pt modelId="{D3284563-CEAB-43B3-81C4-5F6C081CBB78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Ч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Валиханов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слово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«казах»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—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очень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«уважительное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священное»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означающее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«сильный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крепкий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>
              <a:latin typeface="Arial Narrow" panose="020B0606020202030204" pitchFamily="34" charset="0"/>
              <a:cs typeface="Arial Narrow" panose="020B0606020202030204" pitchFamily="34" charset="0"/>
            </a:rPr>
            <a:t>вдохновенный»</a:t>
          </a:r>
          <a:r>
            <a:rPr lang="en-US" altLang="ru-RU" sz="2000">
              <a:latin typeface="Arial Narrow" panose="020B0606020202030204" pitchFamily="34" charset="0"/>
              <a:cs typeface="Arial Narrow" panose="020B0606020202030204" pitchFamily="34" charset="0"/>
            </a:rPr>
            <a:t>  </a:t>
          </a:r>
          <a:endParaRPr lang="zh-CN" altLang="en-US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A2E240DA-ABFA-4A24-BE34-ABE926603D67}" type="parTrans" cxnId="{110949A6-C4AF-4A53-9755-D94871BC8E87}">
      <dgm:prSet/>
      <dgm:spPr/>
      <dgm:t>
        <a:bodyPr/>
        <a:lstStyle/>
        <a:p>
          <a:endParaRPr lang="zh-CN" altLang="en-US"/>
        </a:p>
      </dgm:t>
    </dgm:pt>
    <dgm:pt modelId="{2E43EE94-FE21-4F90-81B3-CED5B1ECC8C9}" type="sibTrans" cxnId="{110949A6-C4AF-4A53-9755-D94871BC8E87}">
      <dgm:prSet/>
      <dgm:spPr/>
      <dgm:t>
        <a:bodyPr/>
        <a:lstStyle/>
        <a:p>
          <a:endParaRPr lang="zh-CN" altLang="en-US"/>
        </a:p>
      </dgm:t>
    </dgm:pt>
    <dgm:pt modelId="{6549295C-37B7-4FC7-8F3D-9DF22DC76E3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2316B23E-B3B0-45F3-8718-DF2BF877584E}" type="parTrans" cxnId="{E1B1DCD9-7FFD-44F3-AB68-8941700EB905}">
      <dgm:prSet/>
      <dgm:spPr/>
    </dgm:pt>
    <dgm:pt modelId="{8FD63023-2775-4B65-9B69-4D6E6BA9CC64}" type="sibTrans" cxnId="{E1B1DCD9-7FFD-44F3-AB68-8941700EB905}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971512-D8E1-4E4B-89F4-FF2EB164C196}" type="pres">
      <dgm:prSet presAssocID="{773C5012-55F9-436E-B78B-2A38D8AAA0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07B078-3354-4F1B-9438-E4F95C4B43A6}" type="pres">
      <dgm:prSet presAssocID="{CA58FE74-4619-4E47-BA6C-E0CD35AF5A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8B30F84-9FC1-4455-B8FC-CA5DC2189586}" type="pres">
      <dgm:prSet presAssocID="{D3284563-CEAB-43B3-81C4-5F6C081CBB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949A6-C4AF-4A53-9755-D94871BC8E87}" srcId="{26C320EB-5352-40AA-A0A9-C13066E1373C}" destId="{D3284563-CEAB-43B3-81C4-5F6C081CBB78}" srcOrd="2" destOrd="0" parTransId="{A2E240DA-ABFA-4A24-BE34-ABE926603D67}" sibTransId="{2E43EE94-FE21-4F90-81B3-CED5B1ECC8C9}"/>
    <dgm:cxn modelId="{45948AF2-7F13-4CD6-9AA4-CBAD806C56DC}" srcId="{26C320EB-5352-40AA-A0A9-C13066E1373C}" destId="{773C5012-55F9-436E-B78B-2A38D8AAA0C0}" srcOrd="0" destOrd="0" parTransId="{E1399106-9BE2-43F4-9430-F473CB36780F}" sibTransId="{507A6FE3-4D55-4ED6-A973-429D64C5DF28}"/>
    <dgm:cxn modelId="{C379265B-0541-43E2-B206-2F319C80EEA3}" srcId="{26C320EB-5352-40AA-A0A9-C13066E1373C}" destId="{CA58FE74-4619-4E47-BA6C-E0CD35AF5AC2}" srcOrd="1" destOrd="0" parTransId="{EBAD4DA7-135F-4F4E-9475-804E7DC205D2}" sibTransId="{5723A07A-E737-45B0-B84E-97FB4DE86580}"/>
    <dgm:cxn modelId="{FC4658D0-9F4A-44DA-91D6-E099D270E98A}" type="presOf" srcId="{CA58FE74-4619-4E47-BA6C-E0CD35AF5AC2}" destId="{AEA4B341-6C57-43B8-BC42-9813D43D1335}" srcOrd="0" destOrd="0" presId="urn:microsoft.com/office/officeart/2005/8/layout/list1#1"/>
    <dgm:cxn modelId="{E1B1DCD9-7FFD-44F3-AB68-8941700EB905}" srcId="{D3284563-CEAB-43B3-81C4-5F6C081CBB78}" destId="{6549295C-37B7-4FC7-8F3D-9DF22DC76E3A}" srcOrd="0" destOrd="0" parTransId="{2316B23E-B3B0-45F3-8718-DF2BF877584E}" sibTransId="{8FD63023-2775-4B65-9B69-4D6E6BA9CC64}"/>
    <dgm:cxn modelId="{0F6A0C2C-738B-4BDD-A5B3-C3D7A7CB7875}" type="presOf" srcId="{D3284563-CEAB-43B3-81C4-5F6C081CBB78}" destId="{F8B30F84-9FC1-4455-B8FC-CA5DC2189586}" srcOrd="1" destOrd="0" presId="urn:microsoft.com/office/officeart/2005/8/layout/list1#1"/>
    <dgm:cxn modelId="{46F058BD-C601-4FEA-90B7-0111366A3922}" srcId="{773C5012-55F9-436E-B78B-2A38D8AAA0C0}" destId="{C10C70EF-D1B8-41C7-8FF9-76BAC17F65D8}" srcOrd="0" destOrd="0" parTransId="{9F0BD35C-DA5E-4DEE-A9C5-3A7164FC9802}" sibTransId="{68DB57B3-6C01-459C-8A56-94762643E6D6}"/>
    <dgm:cxn modelId="{ED97DFDA-C681-4421-AC06-25DDD9579178}" type="presOf" srcId="{C10C70EF-D1B8-41C7-8FF9-76BAC17F65D8}" destId="{1F055725-8984-42CB-98CB-8E7728DD5EAB}" srcOrd="0" destOrd="0" presId="urn:microsoft.com/office/officeart/2005/8/layout/list1#1"/>
    <dgm:cxn modelId="{FC51468E-68FF-4E61-9EF4-5459C09EAD13}" type="presOf" srcId="{773C5012-55F9-436E-B78B-2A38D8AAA0C0}" destId="{D0971512-D8E1-4E4B-89F4-FF2EB164C196}" srcOrd="1" destOrd="0" presId="urn:microsoft.com/office/officeart/2005/8/layout/list1#1"/>
    <dgm:cxn modelId="{BC642EC2-09AD-4F68-A9ED-9D07BD42C073}" type="presOf" srcId="{F4D28BAA-633E-49A4-AEBB-1CB2EB47116A}" destId="{FB20FF5F-D131-4A8A-AEBC-01A2B84D6655}" srcOrd="0" destOrd="0" presId="urn:microsoft.com/office/officeart/2005/8/layout/list1#1"/>
    <dgm:cxn modelId="{F3EFFABA-6439-4A11-8408-498A763774E1}" type="presOf" srcId="{773C5012-55F9-436E-B78B-2A38D8AAA0C0}" destId="{58B158CB-C1D2-4676-88E6-6B3937A00A96}" srcOrd="0" destOrd="0" presId="urn:microsoft.com/office/officeart/2005/8/layout/list1#1"/>
    <dgm:cxn modelId="{77F814CC-CD01-415F-B44E-38862B503E5F}" type="presOf" srcId="{6549295C-37B7-4FC7-8F3D-9DF22DC76E3A}" destId="{F855875C-E8B4-4273-8C6C-6A8EC3091B3C}" srcOrd="0" destOrd="0" presId="urn:microsoft.com/office/officeart/2005/8/layout/list1#1"/>
    <dgm:cxn modelId="{E7CF3704-99C9-4581-8829-CE071F03DC2C}" srcId="{CA58FE74-4619-4E47-BA6C-E0CD35AF5AC2}" destId="{F4D28BAA-633E-49A4-AEBB-1CB2EB47116A}" srcOrd="0" destOrd="0" parTransId="{2C308E19-287A-4D0D-B9A1-D1177EEC572D}" sibTransId="{A7C502ED-917D-40DF-B959-C3D02B26237A}"/>
    <dgm:cxn modelId="{17FB25C2-4A6C-43D4-B0D0-91BF805691F8}" type="presOf" srcId="{26C320EB-5352-40AA-A0A9-C13066E1373C}" destId="{E5EECCA3-F875-4B71-92CC-9CCDFB7DBFEF}" srcOrd="0" destOrd="0" presId="urn:microsoft.com/office/officeart/2005/8/layout/list1#1"/>
    <dgm:cxn modelId="{E8014991-1530-40CF-A455-FFFC50CE7DB8}" type="presOf" srcId="{CA58FE74-4619-4E47-BA6C-E0CD35AF5AC2}" destId="{DD07B078-3354-4F1B-9438-E4F95C4B43A6}" srcOrd="1" destOrd="0" presId="urn:microsoft.com/office/officeart/2005/8/layout/list1#1"/>
    <dgm:cxn modelId="{9D457C6C-1198-4FFB-A2CA-C3B9D1D9E0DD}" type="presOf" srcId="{D3284563-CEAB-43B3-81C4-5F6C081CBB78}" destId="{09CBCBA7-E2EE-4654-BCFB-AB2C2D77E66B}" srcOrd="0" destOrd="0" presId="urn:microsoft.com/office/officeart/2005/8/layout/list1#1"/>
    <dgm:cxn modelId="{41A15BA0-7AC8-490A-A88C-451DE6906B90}" type="presParOf" srcId="{E5EECCA3-F875-4B71-92CC-9CCDFB7DBFEF}" destId="{667CAF5C-37C0-43B7-8B7E-02CCA3754DB9}" srcOrd="0" destOrd="0" presId="urn:microsoft.com/office/officeart/2005/8/layout/list1#1"/>
    <dgm:cxn modelId="{D2A7ED66-3B3F-4F37-8BFE-322881AD506B}" type="presParOf" srcId="{667CAF5C-37C0-43B7-8B7E-02CCA3754DB9}" destId="{58B158CB-C1D2-4676-88E6-6B3937A00A96}" srcOrd="0" destOrd="0" presId="urn:microsoft.com/office/officeart/2005/8/layout/list1#1"/>
    <dgm:cxn modelId="{6C2B210F-DE8A-4959-9EE6-B09755FB1FC4}" type="presParOf" srcId="{667CAF5C-37C0-43B7-8B7E-02CCA3754DB9}" destId="{D0971512-D8E1-4E4B-89F4-FF2EB164C196}" srcOrd="1" destOrd="0" presId="urn:microsoft.com/office/officeart/2005/8/layout/list1#1"/>
    <dgm:cxn modelId="{A754842D-BC21-442E-9272-C7DE09CD67FB}" type="presParOf" srcId="{E5EECCA3-F875-4B71-92CC-9CCDFB7DBFEF}" destId="{05E10EBB-C85A-471E-9935-B48B9C39A12E}" srcOrd="1" destOrd="0" presId="urn:microsoft.com/office/officeart/2005/8/layout/list1#1"/>
    <dgm:cxn modelId="{BAD52C32-6A26-46FD-8A98-763FD462CB8F}" type="presParOf" srcId="{E5EECCA3-F875-4B71-92CC-9CCDFB7DBFEF}" destId="{1F055725-8984-42CB-98CB-8E7728DD5EAB}" srcOrd="2" destOrd="0" presId="urn:microsoft.com/office/officeart/2005/8/layout/list1#1"/>
    <dgm:cxn modelId="{9D041AB8-3F1B-4526-B051-854AF16BAA7D}" type="presParOf" srcId="{E5EECCA3-F875-4B71-92CC-9CCDFB7DBFEF}" destId="{5785404B-F53E-4CF2-A702-90A46E89CED8}" srcOrd="3" destOrd="0" presId="urn:microsoft.com/office/officeart/2005/8/layout/list1#1"/>
    <dgm:cxn modelId="{8470891D-4274-4955-8EB9-CDB38E7E45C4}" type="presParOf" srcId="{E5EECCA3-F875-4B71-92CC-9CCDFB7DBFEF}" destId="{EF963990-07B7-4DBC-8CFE-C86D15B61BB6}" srcOrd="4" destOrd="0" presId="urn:microsoft.com/office/officeart/2005/8/layout/list1#1"/>
    <dgm:cxn modelId="{F43E6770-E2CA-4FB6-8E8C-A3FA0803D40D}" type="presParOf" srcId="{EF963990-07B7-4DBC-8CFE-C86D15B61BB6}" destId="{AEA4B341-6C57-43B8-BC42-9813D43D1335}" srcOrd="0" destOrd="0" presId="urn:microsoft.com/office/officeart/2005/8/layout/list1#1"/>
    <dgm:cxn modelId="{CF788078-B260-4BD4-918E-4A18A2C4F229}" type="presParOf" srcId="{EF963990-07B7-4DBC-8CFE-C86D15B61BB6}" destId="{DD07B078-3354-4F1B-9438-E4F95C4B43A6}" srcOrd="1" destOrd="0" presId="urn:microsoft.com/office/officeart/2005/8/layout/list1#1"/>
    <dgm:cxn modelId="{E55527D0-7613-4A21-98CD-292FF572E2A9}" type="presParOf" srcId="{E5EECCA3-F875-4B71-92CC-9CCDFB7DBFEF}" destId="{98F9047E-C8BE-4990-B6F7-84F4581E1FEA}" srcOrd="5" destOrd="0" presId="urn:microsoft.com/office/officeart/2005/8/layout/list1#1"/>
    <dgm:cxn modelId="{95D3F877-96BC-4154-9BAA-149110B6FB8E}" type="presParOf" srcId="{E5EECCA3-F875-4B71-92CC-9CCDFB7DBFEF}" destId="{FB20FF5F-D131-4A8A-AEBC-01A2B84D6655}" srcOrd="6" destOrd="0" presId="urn:microsoft.com/office/officeart/2005/8/layout/list1#1"/>
    <dgm:cxn modelId="{F2AB5DBB-C1BA-4690-85F1-16CB6133C146}" type="presParOf" srcId="{E5EECCA3-F875-4B71-92CC-9CCDFB7DBFEF}" destId="{AC1FEB9E-7ED9-4E44-9D47-B63AE5862158}" srcOrd="7" destOrd="0" presId="urn:microsoft.com/office/officeart/2005/8/layout/list1#1"/>
    <dgm:cxn modelId="{2DA46C57-C59A-42AE-BDE8-F2413EADED03}" type="presParOf" srcId="{E5EECCA3-F875-4B71-92CC-9CCDFB7DBFEF}" destId="{04A221FB-3A34-4804-9E1E-FAA254BEF819}" srcOrd="8" destOrd="0" presId="urn:microsoft.com/office/officeart/2005/8/layout/list1#1"/>
    <dgm:cxn modelId="{4B06490B-2C05-49B0-8332-81B4E705A387}" type="presParOf" srcId="{04A221FB-3A34-4804-9E1E-FAA254BEF819}" destId="{09CBCBA7-E2EE-4654-BCFB-AB2C2D77E66B}" srcOrd="0" destOrd="0" presId="urn:microsoft.com/office/officeart/2005/8/layout/list1#1"/>
    <dgm:cxn modelId="{A6D9DFDC-82F0-4702-8343-E721AE63F764}" type="presParOf" srcId="{04A221FB-3A34-4804-9E1E-FAA254BEF819}" destId="{F8B30F84-9FC1-4455-B8FC-CA5DC2189586}" srcOrd="1" destOrd="0" presId="urn:microsoft.com/office/officeart/2005/8/layout/list1#1"/>
    <dgm:cxn modelId="{1842321C-964F-4E2D-970D-4E36D7B3D5AE}" type="presParOf" srcId="{E5EECCA3-F875-4B71-92CC-9CCDFB7DBFEF}" destId="{75AF99AA-34AA-4169-A0AA-91E0CC0C2D15}" srcOrd="9" destOrd="0" presId="urn:microsoft.com/office/officeart/2005/8/layout/list1#1"/>
    <dgm:cxn modelId="{04A4655D-51A1-4A76-ABB7-827D9FB8031C}" type="presParOf" srcId="{E5EECCA3-F875-4B71-92CC-9CCDFB7DBFEF}" destId="{F855875C-E8B4-4273-8C6C-6A8EC3091B3C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FBB55-74B2-44BC-AC78-9C8120541354}" type="doc">
      <dgm:prSet loTypeId="urn:microsoft.com/office/officeart/2005/8/layout/cycle7#1" loCatId="cycle" qsTypeId="urn:microsoft.com/office/officeart/2005/8/quickstyle/simple3#1" qsCatId="simple" csTypeId="urn:microsoft.com/office/officeart/2005/8/colors/accent5_3#1" csCatId="accent1" phldr="0"/>
      <dgm:spPr/>
      <dgm:t>
        <a:bodyPr/>
        <a:lstStyle/>
        <a:p>
          <a:endParaRPr lang="zh-CN" altLang="en-US"/>
        </a:p>
      </dgm:t>
    </dgm:pt>
    <dgm:pt modelId="{FD81B4A0-A345-47B8-9034-54FAD7F16EE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стремление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казахских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племен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созданию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независимого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государства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</a:p>
      </dgm:t>
    </dgm:pt>
    <dgm:pt modelId="{E5F7B21D-EDDB-4955-880B-EEB76C1FBF59}" type="parTrans" cxnId="{1514EE31-E0F9-4780-AB0C-CA6750469745}">
      <dgm:prSet/>
      <dgm:spPr/>
      <dgm:t>
        <a:bodyPr/>
        <a:lstStyle/>
        <a:p>
          <a:endParaRPr lang="zh-CN" altLang="en-US"/>
        </a:p>
      </dgm:t>
    </dgm:pt>
    <dgm:pt modelId="{1EF361B0-10D3-4975-BCEB-0A2159A1CAE4}" type="sibTrans" cxnId="{1514EE31-E0F9-4780-AB0C-CA675046974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B3995DE3-A920-49BD-B90D-49DF4D6B94F9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феодальные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междоусобицы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ханстве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Абулхаира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сер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XV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gm:t>
    </dgm:pt>
    <dgm:pt modelId="{0B5786FC-6F01-4387-BA93-C2ED8F2F5F9F}" type="parTrans" cxnId="{7C558854-A939-4173-84BC-6F8051BFDAE0}">
      <dgm:prSet/>
      <dgm:spPr/>
      <dgm:t>
        <a:bodyPr/>
        <a:lstStyle/>
        <a:p>
          <a:endParaRPr lang="zh-CN" altLang="en-US"/>
        </a:p>
      </dgm:t>
    </dgm:pt>
    <dgm:pt modelId="{B5EFECF8-F5E2-41D1-B747-7DC03FDA2049}" type="sibTrans" cxnId="{7C558854-A939-4173-84BC-6F8051BFDAE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75AE001A-7AA3-4D0D-8AEC-957FF2B7D3BE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политический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кризис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ханстве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Абулхаира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Могулистане</a:t>
          </a:r>
        </a:p>
      </dgm:t>
    </dgm:pt>
    <dgm:pt modelId="{AA8EA639-CBEC-4D14-84DF-6FD6A7CA2AAC}" type="parTrans" cxnId="{A013AD4B-3763-4140-8A2E-6DF6D60DAC9F}">
      <dgm:prSet/>
      <dgm:spPr/>
      <dgm:t>
        <a:bodyPr/>
        <a:lstStyle/>
        <a:p>
          <a:endParaRPr lang="zh-CN" altLang="en-US"/>
        </a:p>
      </dgm:t>
    </dgm:pt>
    <dgm:pt modelId="{E405E0E1-B30E-4F09-96E1-A6304DA3EA52}" type="sibTrans" cxnId="{A013AD4B-3763-4140-8A2E-6DF6D60DAC9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CCF7C031-5F3B-494B-9CA8-C75E89BC6D59}" type="pres">
      <dgm:prSet presAssocID="{6E5FBB55-74B2-44BC-AC78-9C8120541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AB63ED-303C-4535-83BE-CFA56B755A49}" type="pres">
      <dgm:prSet presAssocID="{FD81B4A0-A345-47B8-9034-54FAD7F16E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39950-454C-43F9-9796-3DBC01350EA2}" type="pres">
      <dgm:prSet presAssocID="{1EF361B0-10D3-4975-BCEB-0A2159A1CAE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C18B507-9B20-414B-AB3C-235076D54769}" type="pres">
      <dgm:prSet presAssocID="{1EF361B0-10D3-4975-BCEB-0A2159A1CAE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F1E4FC-40C7-436A-952E-A33C90D6EA21}" type="pres">
      <dgm:prSet presAssocID="{B3995DE3-A920-49BD-B90D-49DF4D6B94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8CDE7-4F94-46CD-9906-0B60DF0B6ACB}" type="pres">
      <dgm:prSet presAssocID="{B5EFECF8-F5E2-41D1-B747-7DC03FDA204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E17F78B-B90E-44D4-8C83-46147AFCCD4F}" type="pres">
      <dgm:prSet presAssocID="{B5EFECF8-F5E2-41D1-B747-7DC03FDA204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6E6D73D-0C2D-4F2E-8F54-ED0B6238B1DF}" type="pres">
      <dgm:prSet presAssocID="{75AE001A-7AA3-4D0D-8AEC-957FF2B7D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DC624-06E4-4837-AFAE-09183CBBBDF0}" type="pres">
      <dgm:prSet presAssocID="{E405E0E1-B30E-4F09-96E1-A6304DA3EA5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ECB3C4C-2D55-4804-A958-985CE091DD6A}" type="pres">
      <dgm:prSet presAssocID="{E405E0E1-B30E-4F09-96E1-A6304DA3EA5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514EE31-E0F9-4780-AB0C-CA6750469745}" srcId="{6E5FBB55-74B2-44BC-AC78-9C8120541354}" destId="{FD81B4A0-A345-47B8-9034-54FAD7F16EEA}" srcOrd="0" destOrd="0" parTransId="{E5F7B21D-EDDB-4955-880B-EEB76C1FBF59}" sibTransId="{1EF361B0-10D3-4975-BCEB-0A2159A1CAE4}"/>
    <dgm:cxn modelId="{092D70CD-58D9-4084-B4CE-3B22976A1C96}" type="presOf" srcId="{6E5FBB55-74B2-44BC-AC78-9C8120541354}" destId="{CCF7C031-5F3B-494B-9CA8-C75E89BC6D59}" srcOrd="0" destOrd="0" presId="urn:microsoft.com/office/officeart/2005/8/layout/cycle7#1"/>
    <dgm:cxn modelId="{3E9A13DF-90AB-4CF7-9181-9D37B3141910}" type="presOf" srcId="{1EF361B0-10D3-4975-BCEB-0A2159A1CAE4}" destId="{97F39950-454C-43F9-9796-3DBC01350EA2}" srcOrd="0" destOrd="0" presId="urn:microsoft.com/office/officeart/2005/8/layout/cycle7#1"/>
    <dgm:cxn modelId="{2A4542CF-924C-4E2F-94D8-B912B82117DC}" type="presOf" srcId="{75AE001A-7AA3-4D0D-8AEC-957FF2B7D3BE}" destId="{16E6D73D-0C2D-4F2E-8F54-ED0B6238B1DF}" srcOrd="0" destOrd="0" presId="urn:microsoft.com/office/officeart/2005/8/layout/cycle7#1"/>
    <dgm:cxn modelId="{F30B7250-0910-47E7-9FBE-6E29A528EF11}" type="presOf" srcId="{FD81B4A0-A345-47B8-9034-54FAD7F16EEA}" destId="{08AB63ED-303C-4535-83BE-CFA56B755A49}" srcOrd="0" destOrd="0" presId="urn:microsoft.com/office/officeart/2005/8/layout/cycle7#1"/>
    <dgm:cxn modelId="{7C558854-A939-4173-84BC-6F8051BFDAE0}" srcId="{6E5FBB55-74B2-44BC-AC78-9C8120541354}" destId="{B3995DE3-A920-49BD-B90D-49DF4D6B94F9}" srcOrd="1" destOrd="0" parTransId="{0B5786FC-6F01-4387-BA93-C2ED8F2F5F9F}" sibTransId="{B5EFECF8-F5E2-41D1-B747-7DC03FDA2049}"/>
    <dgm:cxn modelId="{D21640C0-57FE-46C3-B16E-54F20EF8252A}" type="presOf" srcId="{E405E0E1-B30E-4F09-96E1-A6304DA3EA52}" destId="{0E1DC624-06E4-4837-AFAE-09183CBBBDF0}" srcOrd="0" destOrd="0" presId="urn:microsoft.com/office/officeart/2005/8/layout/cycle7#1"/>
    <dgm:cxn modelId="{1D71C94E-656A-40D2-80A0-0B3EB8E345C5}" type="presOf" srcId="{B5EFECF8-F5E2-41D1-B747-7DC03FDA2049}" destId="{E068CDE7-4F94-46CD-9906-0B60DF0B6ACB}" srcOrd="0" destOrd="0" presId="urn:microsoft.com/office/officeart/2005/8/layout/cycle7#1"/>
    <dgm:cxn modelId="{A013AD4B-3763-4140-8A2E-6DF6D60DAC9F}" srcId="{6E5FBB55-74B2-44BC-AC78-9C8120541354}" destId="{75AE001A-7AA3-4D0D-8AEC-957FF2B7D3BE}" srcOrd="2" destOrd="0" parTransId="{AA8EA639-CBEC-4D14-84DF-6FD6A7CA2AAC}" sibTransId="{E405E0E1-B30E-4F09-96E1-A6304DA3EA52}"/>
    <dgm:cxn modelId="{7AF44B60-8D5C-4F7D-AC3E-4B3966B276E8}" type="presOf" srcId="{B3995DE3-A920-49BD-B90D-49DF4D6B94F9}" destId="{54F1E4FC-40C7-436A-952E-A33C90D6EA21}" srcOrd="0" destOrd="0" presId="urn:microsoft.com/office/officeart/2005/8/layout/cycle7#1"/>
    <dgm:cxn modelId="{50EAB40C-D174-4731-957B-ABFD9B765643}" type="presOf" srcId="{1EF361B0-10D3-4975-BCEB-0A2159A1CAE4}" destId="{0C18B507-9B20-414B-AB3C-235076D54769}" srcOrd="1" destOrd="0" presId="urn:microsoft.com/office/officeart/2005/8/layout/cycle7#1"/>
    <dgm:cxn modelId="{AB68B1B6-A5E5-435C-AF65-A28EC2D5903B}" type="presOf" srcId="{E405E0E1-B30E-4F09-96E1-A6304DA3EA52}" destId="{FECB3C4C-2D55-4804-A958-985CE091DD6A}" srcOrd="1" destOrd="0" presId="urn:microsoft.com/office/officeart/2005/8/layout/cycle7#1"/>
    <dgm:cxn modelId="{0AFF6F62-39E3-450A-AA55-A6C54F10EB87}" type="presOf" srcId="{B5EFECF8-F5E2-41D1-B747-7DC03FDA2049}" destId="{CE17F78B-B90E-44D4-8C83-46147AFCCD4F}" srcOrd="1" destOrd="0" presId="urn:microsoft.com/office/officeart/2005/8/layout/cycle7#1"/>
    <dgm:cxn modelId="{3B98E80B-155F-4B41-83AB-69727C2C296C}" type="presParOf" srcId="{CCF7C031-5F3B-494B-9CA8-C75E89BC6D59}" destId="{08AB63ED-303C-4535-83BE-CFA56B755A49}" srcOrd="0" destOrd="0" presId="urn:microsoft.com/office/officeart/2005/8/layout/cycle7#1"/>
    <dgm:cxn modelId="{777E54B3-CFCA-4F28-9CD9-0A559B5BEBC9}" type="presParOf" srcId="{CCF7C031-5F3B-494B-9CA8-C75E89BC6D59}" destId="{97F39950-454C-43F9-9796-3DBC01350EA2}" srcOrd="1" destOrd="0" presId="urn:microsoft.com/office/officeart/2005/8/layout/cycle7#1"/>
    <dgm:cxn modelId="{4C88CFFC-C53A-49AA-B121-6A719F27BD3D}" type="presParOf" srcId="{97F39950-454C-43F9-9796-3DBC01350EA2}" destId="{0C18B507-9B20-414B-AB3C-235076D54769}" srcOrd="0" destOrd="0" presId="urn:microsoft.com/office/officeart/2005/8/layout/cycle7#1"/>
    <dgm:cxn modelId="{914F7E39-E6B9-4D4D-AA0E-850E16A67826}" type="presParOf" srcId="{CCF7C031-5F3B-494B-9CA8-C75E89BC6D59}" destId="{54F1E4FC-40C7-436A-952E-A33C90D6EA21}" srcOrd="2" destOrd="0" presId="urn:microsoft.com/office/officeart/2005/8/layout/cycle7#1"/>
    <dgm:cxn modelId="{D374BF94-2CF6-47FA-9DDC-617EB6AA92C9}" type="presParOf" srcId="{CCF7C031-5F3B-494B-9CA8-C75E89BC6D59}" destId="{E068CDE7-4F94-46CD-9906-0B60DF0B6ACB}" srcOrd="3" destOrd="0" presId="urn:microsoft.com/office/officeart/2005/8/layout/cycle7#1"/>
    <dgm:cxn modelId="{0C528333-3A4B-4C66-9820-664F08FF6AF9}" type="presParOf" srcId="{E068CDE7-4F94-46CD-9906-0B60DF0B6ACB}" destId="{CE17F78B-B90E-44D4-8C83-46147AFCCD4F}" srcOrd="0" destOrd="0" presId="urn:microsoft.com/office/officeart/2005/8/layout/cycle7#1"/>
    <dgm:cxn modelId="{1A3C72C2-6E98-4CC0-9DC4-12CA3E9D775A}" type="presParOf" srcId="{CCF7C031-5F3B-494B-9CA8-C75E89BC6D59}" destId="{16E6D73D-0C2D-4F2E-8F54-ED0B6238B1DF}" srcOrd="4" destOrd="0" presId="urn:microsoft.com/office/officeart/2005/8/layout/cycle7#1"/>
    <dgm:cxn modelId="{1135758F-557E-442F-8533-6C55FAFDF648}" type="presParOf" srcId="{CCF7C031-5F3B-494B-9CA8-C75E89BC6D59}" destId="{0E1DC624-06E4-4837-AFAE-09183CBBBDF0}" srcOrd="5" destOrd="0" presId="urn:microsoft.com/office/officeart/2005/8/layout/cycle7#1"/>
    <dgm:cxn modelId="{C6D520D6-BE19-43A2-B935-1C1391B9B631}" type="presParOf" srcId="{0E1DC624-06E4-4837-AFAE-09183CBBBDF0}" destId="{FECB3C4C-2D55-4804-A958-985CE091DD6A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595099"/>
          <a:ext cx="8642350" cy="957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742" tIns="791464" rIns="67074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0" y="595099"/>
        <a:ext cx="8642350" cy="957600"/>
      </dsp:txXfrm>
    </dsp:sp>
    <dsp:sp modelId="{D0971512-D8E1-4E4B-89F4-FF2EB164C196}">
      <dsp:nvSpPr>
        <dsp:cNvPr id="0" name=""/>
        <dsp:cNvSpPr/>
      </dsp:nvSpPr>
      <dsp:spPr>
        <a:xfrm>
          <a:off x="432117" y="34219"/>
          <a:ext cx="6049645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А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Бернштам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слово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«казах»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произошло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объединения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названий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прикаспийских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сакских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племён</a:t>
          </a:r>
        </a:p>
      </dsp:txBody>
      <dsp:txXfrm>
        <a:off x="486877" y="88979"/>
        <a:ext cx="5940125" cy="1012240"/>
      </dsp:txXfrm>
    </dsp:sp>
    <dsp:sp modelId="{FB20FF5F-D131-4A8A-AEBC-01A2B84D6655}">
      <dsp:nvSpPr>
        <dsp:cNvPr id="0" name=""/>
        <dsp:cNvSpPr/>
      </dsp:nvSpPr>
      <dsp:spPr>
        <a:xfrm>
          <a:off x="0" y="2318779"/>
          <a:ext cx="8642350" cy="957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742" tIns="791464" rIns="67074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0" y="2318779"/>
        <a:ext cx="8642350" cy="957600"/>
      </dsp:txXfrm>
    </dsp:sp>
    <dsp:sp modelId="{DD07B078-3354-4F1B-9438-E4F95C4B43A6}">
      <dsp:nvSpPr>
        <dsp:cNvPr id="0" name=""/>
        <dsp:cNvSpPr/>
      </dsp:nvSpPr>
      <dsp:spPr>
        <a:xfrm>
          <a:off x="432117" y="1757899"/>
          <a:ext cx="6049645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Ш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Кудайбердиев</a:t>
          </a:r>
          <a:r>
            <a:rPr lang="ru-RU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Радлов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А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Самойлович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слово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«казах»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означает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«вольный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независимый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народ,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ставший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свободной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страной»</a:t>
          </a:r>
        </a:p>
      </dsp:txBody>
      <dsp:txXfrm>
        <a:off x="486877" y="1812659"/>
        <a:ext cx="5940125" cy="1012240"/>
      </dsp:txXfrm>
    </dsp:sp>
    <dsp:sp modelId="{F855875C-E8B4-4273-8C6C-6A8EC3091B3C}">
      <dsp:nvSpPr>
        <dsp:cNvPr id="0" name=""/>
        <dsp:cNvSpPr/>
      </dsp:nvSpPr>
      <dsp:spPr>
        <a:xfrm>
          <a:off x="0" y="4042460"/>
          <a:ext cx="8642350" cy="957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742" tIns="791464" rIns="67074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0" y="4042460"/>
        <a:ext cx="8642350" cy="957600"/>
      </dsp:txXfrm>
    </dsp:sp>
    <dsp:sp modelId="{F8B30F84-9FC1-4455-B8FC-CA5DC2189586}">
      <dsp:nvSpPr>
        <dsp:cNvPr id="0" name=""/>
        <dsp:cNvSpPr/>
      </dsp:nvSpPr>
      <dsp:spPr>
        <a:xfrm>
          <a:off x="432117" y="3481580"/>
          <a:ext cx="6049645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Ч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Валиханов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слово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«казах»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—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очень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«уважительное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священное»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означающее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«сильный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крепкий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2000" kern="1200">
              <a:latin typeface="Arial Narrow" panose="020B0606020202030204" pitchFamily="34" charset="0"/>
              <a:cs typeface="Arial Narrow" panose="020B0606020202030204" pitchFamily="34" charset="0"/>
            </a:rPr>
            <a:t>вдохновенный»</a:t>
          </a:r>
          <a:r>
            <a:rPr lang="en-US" altLang="ru-RU" sz="2000" kern="1200">
              <a:latin typeface="Arial Narrow" panose="020B0606020202030204" pitchFamily="34" charset="0"/>
              <a:cs typeface="Arial Narrow" panose="020B0606020202030204" pitchFamily="34" charset="0"/>
            </a:rPr>
            <a:t>  </a:t>
          </a:r>
          <a:endParaRPr lang="zh-CN" altLang="en-US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486877" y="3536340"/>
        <a:ext cx="5940125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B63ED-303C-4535-83BE-CFA56B755A49}">
      <dsp:nvSpPr>
        <dsp:cNvPr id="0" name=""/>
        <dsp:cNvSpPr/>
      </dsp:nvSpPr>
      <dsp:spPr>
        <a:xfrm>
          <a:off x="3199191" y="950"/>
          <a:ext cx="2670051" cy="1335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стремление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казахских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племен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созданию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независимого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государства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</a:p>
      </dsp:txBody>
      <dsp:txXfrm>
        <a:off x="3238293" y="40052"/>
        <a:ext cx="2591847" cy="1256821"/>
      </dsp:txXfrm>
    </dsp:sp>
    <dsp:sp modelId="{97F39950-454C-43F9-9796-3DBC01350EA2}">
      <dsp:nvSpPr>
        <dsp:cNvPr id="0" name=""/>
        <dsp:cNvSpPr/>
      </dsp:nvSpPr>
      <dsp:spPr>
        <a:xfrm rot="3600000">
          <a:off x="4941380" y="2342565"/>
          <a:ext cx="1388531" cy="46725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shade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5081558" y="2436017"/>
        <a:ext cx="1108175" cy="280355"/>
      </dsp:txXfrm>
    </dsp:sp>
    <dsp:sp modelId="{54F1E4FC-40C7-436A-952E-A33C90D6EA21}">
      <dsp:nvSpPr>
        <dsp:cNvPr id="0" name=""/>
        <dsp:cNvSpPr/>
      </dsp:nvSpPr>
      <dsp:spPr>
        <a:xfrm>
          <a:off x="5402049" y="3816413"/>
          <a:ext cx="2670051" cy="1335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-153830"/>
                <a:satOff val="7690"/>
                <a:lumOff val="12325"/>
                <a:alphaOff val="0"/>
                <a:tint val="0"/>
              </a:schemeClr>
            </a:gs>
            <a:gs pos="44000">
              <a:schemeClr val="accent5">
                <a:shade val="80000"/>
                <a:hueOff val="-153830"/>
                <a:satOff val="7690"/>
                <a:lumOff val="12325"/>
                <a:alphaOff val="0"/>
                <a:tint val="60000"/>
                <a:satMod val="120000"/>
              </a:schemeClr>
            </a:gs>
            <a:gs pos="100000">
              <a:schemeClr val="accent5">
                <a:shade val="80000"/>
                <a:hueOff val="-153830"/>
                <a:satOff val="7690"/>
                <a:lumOff val="12325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феодальные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междоусобицы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ханстве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Абулхаира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сер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XV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sp:txBody>
      <dsp:txXfrm>
        <a:off x="5441151" y="3855515"/>
        <a:ext cx="2591847" cy="1256821"/>
      </dsp:txXfrm>
    </dsp:sp>
    <dsp:sp modelId="{E068CDE7-4F94-46CD-9906-0B60DF0B6ACB}">
      <dsp:nvSpPr>
        <dsp:cNvPr id="0" name=""/>
        <dsp:cNvSpPr/>
      </dsp:nvSpPr>
      <dsp:spPr>
        <a:xfrm rot="10800000">
          <a:off x="3839951" y="4250296"/>
          <a:ext cx="1388531" cy="46725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153841"/>
                <a:satOff val="3205"/>
                <a:lumOff val="10811"/>
                <a:alphaOff val="0"/>
                <a:tint val="0"/>
              </a:schemeClr>
            </a:gs>
            <a:gs pos="44000">
              <a:schemeClr val="accent5">
                <a:shade val="90000"/>
                <a:hueOff val="-153841"/>
                <a:satOff val="3205"/>
                <a:lumOff val="10811"/>
                <a:alphaOff val="0"/>
                <a:tint val="60000"/>
                <a:satMod val="120000"/>
              </a:schemeClr>
            </a:gs>
            <a:gs pos="100000">
              <a:schemeClr val="accent5">
                <a:shade val="90000"/>
                <a:hueOff val="-153841"/>
                <a:satOff val="3205"/>
                <a:lumOff val="10811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 rot="10800000">
        <a:off x="3980129" y="4343748"/>
        <a:ext cx="1108175" cy="280355"/>
      </dsp:txXfrm>
    </dsp:sp>
    <dsp:sp modelId="{16E6D73D-0C2D-4F2E-8F54-ED0B6238B1DF}">
      <dsp:nvSpPr>
        <dsp:cNvPr id="0" name=""/>
        <dsp:cNvSpPr/>
      </dsp:nvSpPr>
      <dsp:spPr>
        <a:xfrm>
          <a:off x="996333" y="3816413"/>
          <a:ext cx="2670051" cy="1335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-307660"/>
                <a:satOff val="15380"/>
                <a:lumOff val="24649"/>
                <a:alphaOff val="0"/>
                <a:tint val="0"/>
              </a:schemeClr>
            </a:gs>
            <a:gs pos="44000">
              <a:schemeClr val="accent5">
                <a:shade val="80000"/>
                <a:hueOff val="-307660"/>
                <a:satOff val="15380"/>
                <a:lumOff val="24649"/>
                <a:alphaOff val="0"/>
                <a:tint val="60000"/>
                <a:satMod val="120000"/>
              </a:schemeClr>
            </a:gs>
            <a:gs pos="100000">
              <a:schemeClr val="accent5">
                <a:shade val="80000"/>
                <a:hueOff val="-307660"/>
                <a:satOff val="15380"/>
                <a:lumOff val="24649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политический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кризис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ханстве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Абулхаира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Могулистане</a:t>
          </a:r>
        </a:p>
      </dsp:txBody>
      <dsp:txXfrm>
        <a:off x="1035435" y="3855515"/>
        <a:ext cx="2591847" cy="1256821"/>
      </dsp:txXfrm>
    </dsp:sp>
    <dsp:sp modelId="{0E1DC624-06E4-4837-AFAE-09183CBBBDF0}">
      <dsp:nvSpPr>
        <dsp:cNvPr id="0" name=""/>
        <dsp:cNvSpPr/>
      </dsp:nvSpPr>
      <dsp:spPr>
        <a:xfrm rot="18000000">
          <a:off x="2738522" y="2342565"/>
          <a:ext cx="1388531" cy="46725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307681"/>
                <a:satOff val="6409"/>
                <a:lumOff val="21621"/>
                <a:alphaOff val="0"/>
                <a:tint val="0"/>
              </a:schemeClr>
            </a:gs>
            <a:gs pos="44000">
              <a:schemeClr val="accent5">
                <a:shade val="90000"/>
                <a:hueOff val="-307681"/>
                <a:satOff val="6409"/>
                <a:lumOff val="21621"/>
                <a:alphaOff val="0"/>
                <a:tint val="60000"/>
                <a:satMod val="120000"/>
              </a:schemeClr>
            </a:gs>
            <a:gs pos="100000">
              <a:schemeClr val="accent5">
                <a:shade val="90000"/>
                <a:hueOff val="-307681"/>
                <a:satOff val="6409"/>
                <a:lumOff val="21621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2878700" y="2436017"/>
        <a:ext cx="1108175" cy="280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365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44067" cy="35411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0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8465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6930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5395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3860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2325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0790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29255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47720" algn="l" defTabSz="836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1143000"/>
            <a:ext cx="53657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1143000"/>
            <a:ext cx="53657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5117" y="234052"/>
            <a:ext cx="11606669" cy="617893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97" tIns="36698" rIns="73397" bIns="36698" rtlCol="0" anchor="ctr"/>
          <a:lstStyle/>
          <a:p>
            <a:pPr algn="ctr"/>
            <a:endParaRPr lang="en-US" sz="15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515" y="5481617"/>
            <a:ext cx="11643284" cy="1363329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3" y="1638354"/>
            <a:ext cx="10373995" cy="1822551"/>
          </a:xfrm>
        </p:spPr>
        <p:txBody>
          <a:bodyPr anchor="b">
            <a:norm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706" y="3640787"/>
            <a:ext cx="8543290" cy="15083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6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5117" y="234051"/>
            <a:ext cx="11606669" cy="14604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97" tIns="36698" rIns="73397" bIns="36698" rtlCol="0" anchor="ctr"/>
          <a:lstStyle/>
          <a:p>
            <a:pPr algn="ctr"/>
            <a:endParaRPr lang="en-US" sz="15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515" y="731221"/>
            <a:ext cx="11643284" cy="1363329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8407" y="1482323"/>
            <a:ext cx="2746058" cy="459432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36" y="1482322"/>
            <a:ext cx="8034761" cy="459432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4700" cy="7021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5117" y="234050"/>
            <a:ext cx="11606669" cy="48495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97" tIns="36698" rIns="73397" bIns="36698" rtlCol="0" anchor="ctr"/>
          <a:lstStyle/>
          <a:p>
            <a:pPr algn="ctr"/>
            <a:endParaRPr lang="en-US" sz="1500"/>
          </a:p>
        </p:txBody>
      </p:sp>
      <p:sp>
        <p:nvSpPr>
          <p:cNvPr id="9" name="Freeform 14"/>
          <p:cNvSpPr/>
          <p:nvPr/>
        </p:nvSpPr>
        <p:spPr bwMode="hidden">
          <a:xfrm>
            <a:off x="8071654" y="4303818"/>
            <a:ext cx="3839234" cy="73105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73397" tIns="36698" rIns="73397" bIns="36698" numCol="1" anchor="t" anchorCtr="0" compatLnSpc="1"/>
          <a:lstStyle/>
          <a:p>
            <a:endParaRPr lang="en-US" sz="1500"/>
          </a:p>
        </p:txBody>
      </p:sp>
      <p:sp>
        <p:nvSpPr>
          <p:cNvPr id="10" name="Freeform 18"/>
          <p:cNvSpPr/>
          <p:nvPr/>
        </p:nvSpPr>
        <p:spPr bwMode="hidden">
          <a:xfrm>
            <a:off x="3496068" y="4172455"/>
            <a:ext cx="7400387" cy="87040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73397" tIns="36698" rIns="73397" bIns="36698" numCol="1" anchor="t" anchorCtr="0" compatLnSpc="1"/>
          <a:lstStyle/>
          <a:p>
            <a:endParaRPr lang="en-US" sz="1500"/>
          </a:p>
        </p:txBody>
      </p:sp>
      <p:sp>
        <p:nvSpPr>
          <p:cNvPr id="11" name="Freeform 22"/>
          <p:cNvSpPr/>
          <p:nvPr/>
        </p:nvSpPr>
        <p:spPr bwMode="hidden">
          <a:xfrm>
            <a:off x="3775566" y="4185023"/>
            <a:ext cx="7298234" cy="79273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73397" tIns="36698" rIns="73397" bIns="36698" numCol="1" anchor="t" anchorCtr="0" compatLnSpc="1"/>
          <a:lstStyle/>
          <a:p>
            <a:endParaRPr lang="en-US" sz="1500"/>
          </a:p>
        </p:txBody>
      </p:sp>
      <p:sp>
        <p:nvSpPr>
          <p:cNvPr id="12" name="Freeform 26"/>
          <p:cNvSpPr/>
          <p:nvPr/>
        </p:nvSpPr>
        <p:spPr bwMode="hidden">
          <a:xfrm>
            <a:off x="7487112" y="4171316"/>
            <a:ext cx="4415261" cy="667084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73397" tIns="36698" rIns="73397" bIns="36698" numCol="1" anchor="t" anchorCtr="0" compatLnSpc="1"/>
          <a:lstStyle/>
          <a:p>
            <a:endParaRPr lang="en-US" sz="15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515" y="4155324"/>
            <a:ext cx="11643284" cy="1361583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73397" tIns="36698" rIns="73397" bIns="36698" numCol="1" anchor="t" anchorCtr="0" compatLnSpc="1"/>
          <a:lstStyle/>
          <a:p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03" y="2522299"/>
            <a:ext cx="10373995" cy="1560337"/>
          </a:xfrm>
        </p:spPr>
        <p:txBody>
          <a:bodyPr anchor="t">
            <a:normAutofit/>
          </a:bodyPr>
          <a:lstStyle>
            <a:lvl1pPr algn="ctr">
              <a:defRPr sz="35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5052" y="1471723"/>
            <a:ext cx="8565893" cy="962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67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40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68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351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02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5692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936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4700" cy="7021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3147" y="2743072"/>
            <a:ext cx="5101565" cy="35294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9988" y="2743072"/>
            <a:ext cx="5101565" cy="35294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48" y="2741968"/>
            <a:ext cx="5101565" cy="655016"/>
          </a:xfrm>
        </p:spPr>
        <p:txBody>
          <a:bodyPr anchor="ctr"/>
          <a:lstStyle>
            <a:lvl1pPr marL="0" indent="0" algn="ctr">
              <a:buNone/>
              <a:defRPr sz="1900" b="0">
                <a:solidFill>
                  <a:schemeClr val="tx2"/>
                </a:solidFill>
                <a:latin typeface="+mj-lt"/>
              </a:defRPr>
            </a:lvl1pPr>
            <a:lvl2pPr marL="367030" indent="0">
              <a:buNone/>
              <a:defRPr sz="1600" b="1"/>
            </a:lvl2pPr>
            <a:lvl3pPr marL="734060" indent="0">
              <a:buNone/>
              <a:defRPr sz="1500" b="1"/>
            </a:lvl3pPr>
            <a:lvl4pPr marL="1101090" indent="0">
              <a:buNone/>
              <a:defRPr sz="1300" b="1"/>
            </a:lvl4pPr>
            <a:lvl5pPr marL="1468120" indent="0">
              <a:buNone/>
              <a:defRPr sz="1300" b="1"/>
            </a:lvl5pPr>
            <a:lvl6pPr marL="1835150" indent="0">
              <a:buNone/>
              <a:defRPr sz="1300" b="1"/>
            </a:lvl6pPr>
            <a:lvl7pPr marL="2202180" indent="0">
              <a:buNone/>
              <a:defRPr sz="1300" b="1"/>
            </a:lvl7pPr>
            <a:lvl8pPr marL="2569210" indent="0">
              <a:buNone/>
              <a:defRPr sz="1300" b="1"/>
            </a:lvl8pPr>
            <a:lvl9pPr marL="29362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054" y="3510759"/>
            <a:ext cx="5098712" cy="276147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056" y="2741968"/>
            <a:ext cx="5101565" cy="655016"/>
          </a:xfrm>
        </p:spPr>
        <p:txBody>
          <a:bodyPr anchor="ctr"/>
          <a:lstStyle>
            <a:lvl1pPr marL="0" indent="0" algn="ctr">
              <a:buNone/>
              <a:defRPr sz="1900" b="0" i="0">
                <a:solidFill>
                  <a:schemeClr val="tx2"/>
                </a:solidFill>
                <a:latin typeface="+mj-lt"/>
              </a:defRPr>
            </a:lvl1pPr>
            <a:lvl2pPr marL="367030" indent="0">
              <a:buNone/>
              <a:defRPr sz="1600" b="1"/>
            </a:lvl2pPr>
            <a:lvl3pPr marL="734060" indent="0">
              <a:buNone/>
              <a:defRPr sz="1500" b="1"/>
            </a:lvl3pPr>
            <a:lvl4pPr marL="1101090" indent="0">
              <a:buNone/>
              <a:defRPr sz="1300" b="1"/>
            </a:lvl4pPr>
            <a:lvl5pPr marL="1468120" indent="0">
              <a:buNone/>
              <a:defRPr sz="1300" b="1"/>
            </a:lvl5pPr>
            <a:lvl6pPr marL="1835150" indent="0">
              <a:buNone/>
              <a:defRPr sz="1300" b="1"/>
            </a:lvl6pPr>
            <a:lvl7pPr marL="2202180" indent="0">
              <a:buNone/>
              <a:defRPr sz="1300" b="1"/>
            </a:lvl7pPr>
            <a:lvl8pPr marL="2569210" indent="0">
              <a:buNone/>
              <a:defRPr sz="1300" b="1"/>
            </a:lvl8pPr>
            <a:lvl9pPr marL="29362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819" y="3510759"/>
            <a:ext cx="5101565" cy="276147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5117" y="234051"/>
            <a:ext cx="11606669" cy="14604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97" tIns="36698" rIns="73397" bIns="36698" rtlCol="0" anchor="ctr"/>
          <a:lstStyle/>
          <a:p>
            <a:pPr algn="ctr"/>
            <a:endParaRPr lang="en-US" sz="15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515" y="731221"/>
            <a:ext cx="11643284" cy="1361583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5117" y="234051"/>
            <a:ext cx="11606669" cy="14604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97" tIns="36698" rIns="73397" bIns="36698" rtlCol="0" anchor="ctr"/>
          <a:lstStyle/>
          <a:p>
            <a:pPr algn="ctr"/>
            <a:endParaRPr lang="en-US" sz="15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0472" y="3666793"/>
            <a:ext cx="4475056" cy="195042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80"/>
              </a:spcAft>
              <a:buNone/>
              <a:defRPr sz="1500">
                <a:solidFill>
                  <a:schemeClr val="tx2"/>
                </a:solidFill>
              </a:defRPr>
            </a:lvl1pPr>
            <a:lvl2pPr marL="367030" indent="0">
              <a:buNone/>
              <a:defRPr sz="1000"/>
            </a:lvl2pPr>
            <a:lvl3pPr marL="734060" indent="0">
              <a:buNone/>
              <a:defRPr sz="900"/>
            </a:lvl3pPr>
            <a:lvl4pPr marL="1101090" indent="0">
              <a:buNone/>
              <a:defRPr sz="700"/>
            </a:lvl4pPr>
            <a:lvl5pPr marL="1468120" indent="0">
              <a:buNone/>
              <a:defRPr sz="700"/>
            </a:lvl5pPr>
            <a:lvl6pPr marL="1835150" indent="0">
              <a:buNone/>
              <a:defRPr sz="700"/>
            </a:lvl6pPr>
            <a:lvl7pPr marL="2202180" indent="0">
              <a:buNone/>
              <a:defRPr sz="700"/>
            </a:lvl7pPr>
            <a:lvl8pPr marL="2569210" indent="0">
              <a:buNone/>
              <a:defRPr sz="700"/>
            </a:lvl8pPr>
            <a:lvl9pPr marL="29362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515" y="731221"/>
            <a:ext cx="11643284" cy="1363329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20472" y="2340506"/>
            <a:ext cx="4475056" cy="1282597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9079" y="1872404"/>
            <a:ext cx="5210858" cy="3900841"/>
          </a:xfrm>
        </p:spPr>
        <p:txBody>
          <a:bodyPr anchor="ctr"/>
          <a:lstStyle>
            <a:lvl1pPr>
              <a:buClr>
                <a:schemeClr val="bg1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5117" y="234052"/>
            <a:ext cx="11606669" cy="617893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97" tIns="36698" rIns="73397" bIns="36698" rtlCol="0" anchor="ctr"/>
          <a:lstStyle/>
          <a:p>
            <a:pPr algn="ctr"/>
            <a:endParaRPr lang="en-US" sz="15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515" y="5481617"/>
            <a:ext cx="11643284" cy="1363329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645" y="346743"/>
            <a:ext cx="5088822" cy="2487871"/>
          </a:xfrm>
        </p:spPr>
        <p:txBody>
          <a:bodyPr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7876" y="2851948"/>
            <a:ext cx="5096592" cy="247920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67030" indent="0">
              <a:buNone/>
              <a:defRPr sz="1000"/>
            </a:lvl2pPr>
            <a:lvl3pPr marL="734060" indent="0">
              <a:buNone/>
              <a:defRPr sz="900"/>
            </a:lvl3pPr>
            <a:lvl4pPr marL="1101090" indent="0">
              <a:buNone/>
              <a:defRPr sz="700"/>
            </a:lvl4pPr>
            <a:lvl5pPr marL="1468120" indent="0">
              <a:buNone/>
              <a:defRPr sz="700"/>
            </a:lvl5pPr>
            <a:lvl6pPr marL="1835150" indent="0">
              <a:buNone/>
              <a:defRPr sz="700"/>
            </a:lvl6pPr>
            <a:lvl7pPr marL="2202180" indent="0">
              <a:buNone/>
              <a:defRPr sz="700"/>
            </a:lvl7pPr>
            <a:lvl8pPr marL="2569210" indent="0">
              <a:buNone/>
              <a:defRPr sz="700"/>
            </a:lvl8pPr>
            <a:lvl9pPr marL="29362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8764" y="1404304"/>
            <a:ext cx="4759833" cy="29958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67030" indent="0">
              <a:buNone/>
              <a:defRPr sz="2200"/>
            </a:lvl2pPr>
            <a:lvl3pPr marL="734060" indent="0">
              <a:buNone/>
              <a:defRPr sz="1900"/>
            </a:lvl3pPr>
            <a:lvl4pPr marL="1101090" indent="0">
              <a:buNone/>
              <a:defRPr sz="1600"/>
            </a:lvl4pPr>
            <a:lvl5pPr marL="1468120" indent="0">
              <a:buNone/>
              <a:defRPr sz="1600"/>
            </a:lvl5pPr>
            <a:lvl6pPr marL="1835150" indent="0">
              <a:buNone/>
              <a:defRPr sz="1600"/>
            </a:lvl6pPr>
            <a:lvl7pPr marL="2202180" indent="0">
              <a:buNone/>
              <a:defRPr sz="1600"/>
            </a:lvl7pPr>
            <a:lvl8pPr marL="2569210" indent="0">
              <a:buNone/>
              <a:defRPr sz="1600"/>
            </a:lvl8pPr>
            <a:lvl9pPr marL="293624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5117" y="234052"/>
            <a:ext cx="11606669" cy="252774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97" tIns="36698" rIns="73397" bIns="36698" rtlCol="0" anchor="ctr"/>
          <a:lstStyle/>
          <a:p>
            <a:pPr algn="ctr"/>
            <a:endParaRPr lang="en-US" sz="15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515" y="1719473"/>
            <a:ext cx="11643284" cy="1361583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5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236" y="346396"/>
            <a:ext cx="10984230" cy="1282597"/>
          </a:xfrm>
          <a:prstGeom prst="rect">
            <a:avLst/>
          </a:prstGeom>
        </p:spPr>
        <p:txBody>
          <a:bodyPr vert="horz" lIns="62771" tIns="31386" rIns="62771" bIns="31386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2069" y="6399189"/>
            <a:ext cx="5054179" cy="373830"/>
          </a:xfrm>
          <a:prstGeom prst="rect">
            <a:avLst/>
          </a:prstGeom>
        </p:spPr>
        <p:txBody>
          <a:bodyPr vert="horz" lIns="62771" tIns="31386" rIns="62771" bIns="31386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57" y="6399189"/>
            <a:ext cx="5054180" cy="373830"/>
          </a:xfrm>
          <a:prstGeom prst="rect">
            <a:avLst/>
          </a:prstGeom>
        </p:spPr>
        <p:txBody>
          <a:bodyPr vert="horz" lIns="62771" tIns="31386" rIns="62771" bIns="31386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6998" y="6399186"/>
            <a:ext cx="1550714" cy="373830"/>
          </a:xfrm>
          <a:prstGeom prst="rect">
            <a:avLst/>
          </a:prstGeom>
        </p:spPr>
        <p:txBody>
          <a:bodyPr vert="horz" lIns="62771" tIns="31386" rIns="62771" bIns="31386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970" y="2739258"/>
            <a:ext cx="9888066" cy="3532969"/>
          </a:xfrm>
          <a:prstGeom prst="rect">
            <a:avLst/>
          </a:prstGeom>
        </p:spPr>
        <p:txBody>
          <a:bodyPr vert="horz" lIns="62771" tIns="31386" rIns="62771" bIns="313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4060" rtl="0" eaLnBrk="1" latinLnBrk="0" hangingPunct="1">
        <a:spcBef>
          <a:spcPct val="0"/>
        </a:spcBef>
        <a:buNone/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0345" indent="-220345" algn="l" defTabSz="73406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2280" indent="-220345" algn="l" defTabSz="73406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7070" indent="-183515" algn="l" defTabSz="73406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7575" indent="-183515" algn="l" defTabSz="73406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74115" indent="-183515" algn="l" defTabSz="73406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31290" indent="-183515" algn="l" defTabSz="734060" rtl="0" eaLnBrk="1" latinLnBrk="0" hangingPunct="1">
        <a:spcBef>
          <a:spcPts val="310"/>
        </a:spcBef>
        <a:buClr>
          <a:schemeClr val="accent1"/>
        </a:buClr>
        <a:buFont typeface="Symbol" panose="05050102010706020507" pitchFamily="18" charset="2"/>
        <a:buChar char="*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688465" indent="-183515" algn="l" defTabSz="734060" rtl="0" eaLnBrk="1" latinLnBrk="0" hangingPunct="1">
        <a:spcBef>
          <a:spcPts val="310"/>
        </a:spcBef>
        <a:buClr>
          <a:schemeClr val="accent1"/>
        </a:buClr>
        <a:buFont typeface="Symbol" panose="05050102010706020507" pitchFamily="18" charset="2"/>
        <a:buChar char="*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945005" indent="-183515" algn="l" defTabSz="734060" rtl="0" eaLnBrk="1" latinLnBrk="0" hangingPunct="1">
        <a:spcBef>
          <a:spcPts val="310"/>
        </a:spcBef>
        <a:buClr>
          <a:schemeClr val="accent1"/>
        </a:buClr>
        <a:buFont typeface="Symbol" panose="05050102010706020507" pitchFamily="18" charset="2"/>
        <a:buChar char="*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202180" indent="-183515" algn="l" defTabSz="734060" rtl="0" eaLnBrk="1" latinLnBrk="0" hangingPunct="1">
        <a:spcBef>
          <a:spcPts val="310"/>
        </a:spcBef>
        <a:buClr>
          <a:schemeClr val="accent1"/>
        </a:buClr>
        <a:buFont typeface="Symbol" panose="05050102010706020507" pitchFamily="18" charset="2"/>
        <a:buChar char="*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703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406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109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12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3515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218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21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3624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4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9115" y="2122864"/>
            <a:ext cx="7733223" cy="1118094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№5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Образование казахской народности </a:t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Казахское ханство  в XV – начале XVIII вв.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-843915" y="200660"/>
            <a:ext cx="12554585" cy="1331595"/>
          </a:xfrm>
          <a:prstGeom prst="rect">
            <a:avLst/>
          </a:prstGeom>
        </p:spPr>
        <p:txBody>
          <a:bodyPr vert="horz" lIns="73397" tIns="36698" rIns="73397" bIns="3669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 ТУРИЗМА И ГОСТЕПРИИМСТВА»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609367" y="4580897"/>
            <a:ext cx="4893361" cy="776185"/>
          </a:xfrm>
          <a:prstGeom prst="rect">
            <a:avLst/>
          </a:prstGeom>
        </p:spPr>
        <p:txBody>
          <a:bodyPr vert="horz" lIns="73397" tIns="36698" rIns="73397" bIns="36698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570406" y="6292960"/>
            <a:ext cx="2180393" cy="427255"/>
          </a:xfrm>
          <a:prstGeom prst="rect">
            <a:avLst/>
          </a:prstGeom>
        </p:spPr>
        <p:txBody>
          <a:bodyPr vert="horz" lIns="73397" tIns="36698" rIns="73397" bIns="36698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1" y="1236133"/>
            <a:ext cx="9101666" cy="38157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Формирование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казахской народности происходило путем консолидации этнических групп, становления единого языка и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XV веке образовалось Казахское ханство, ставшее основой для политической и культурной идентичности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казахов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XVII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начало XVIII века были периодом нестабильности в ханстве, вызванной экономическими трудностями и внешними угрозами, что привело к изменениям в политической системе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817" y="310976"/>
            <a:ext cx="6941617" cy="1023671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565" y="403684"/>
            <a:ext cx="5415492" cy="1236508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14" y="1391919"/>
            <a:ext cx="11858659" cy="3790515"/>
          </a:xfrm>
          <a:prstGeom prst="rect">
            <a:avLst/>
          </a:prstGeom>
        </p:spPr>
        <p:txBody>
          <a:bodyPr wrap="square" lIns="73397" tIns="36698" rIns="73397" bIns="36698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Абусеитова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М.</a:t>
            </a:r>
            <a:r>
              <a:rPr lang="en-US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X.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Казахское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ханство во второй половине </a:t>
            </a:r>
            <a:r>
              <a:rPr 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XVI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в. А., 1985. - 104 с.</a:t>
            </a:r>
          </a:p>
          <a:p>
            <a:pPr algn="just" fontAlgn="base">
              <a:lnSpc>
                <a:spcPct val="150000"/>
              </a:lnSpc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Атыгаев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Казахское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ханство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очерки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внешнеполитической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истории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XV</a:t>
            </a:r>
            <a:r>
              <a:rPr lang="ru-RU" alt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XVII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веков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2023. - 225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Карибаев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Б.Б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Казахские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ханы. А., 2015. - 127 с.</a:t>
            </a:r>
          </a:p>
          <a:p>
            <a:pPr algn="just" fontAlgn="base">
              <a:lnSpc>
                <a:spcPct val="150000"/>
              </a:lnSpc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</a:t>
            </a: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Магауин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М.М. Азбука казахской истории.  А., 1997. - 216 с.</a:t>
            </a:r>
          </a:p>
          <a:p>
            <a:pPr algn="just" fontAlgn="base">
              <a:lnSpc>
                <a:spcPct val="150000"/>
              </a:lnSpc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Султанов Т.И. Поднятые на белой кошме. Ханы казахских степей. А., 2006. - 256 с.</a:t>
            </a:r>
          </a:p>
          <a:p>
            <a:pPr algn="just" fontAlgn="base">
              <a:lnSpc>
                <a:spcPct val="150000"/>
              </a:lnSpc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Пищулина К.А. Очерки истории казахского ханства. А., 2016. - 348 с.</a:t>
            </a:r>
          </a:p>
          <a:p>
            <a:pPr algn="just" fontAlgn="base">
              <a:lnSpc>
                <a:spcPct val="150000"/>
              </a:lnSpc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7.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Темиргалиев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Р. Ак-Орда. История Казахского ханства. А., 2013. - 420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745" y="1608455"/>
            <a:ext cx="10431613" cy="24841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Исторические предпосылки образования казахской народности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Образование Казахского ханства, его ход и основные события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Социально-экономическое и политическое положение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Казахского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ханства в XVI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в.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Казахское ханство в XVII – начале XVIII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вв.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80" y="513698"/>
            <a:ext cx="5444845" cy="93080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" y="1227455"/>
            <a:ext cx="9730740" cy="52444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3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процесса формирования казахской народности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этапы развития Казахского ханства в XV – начале XVIII вв.</a:t>
            </a:r>
            <a:endParaRPr lang="ru-RU" sz="23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3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определить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исторические предпосылки формирования казахской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народности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исследовать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процесс образования Казахского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ханства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проанализировать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особенности развития Казахского ханства в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XV – XVIII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вв.</a:t>
            </a:r>
            <a:endParaRPr lang="ru-RU" sz="23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ru-RU" sz="23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506" y="231135"/>
            <a:ext cx="4543806" cy="1020163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6778" y="778932"/>
            <a:ext cx="6167245" cy="774597"/>
          </a:xfrm>
        </p:spPr>
        <p:txBody>
          <a:bodyPr>
            <a:normAutofit/>
          </a:bodyPr>
          <a:lstStyle/>
          <a:p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ЭТАПЫ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ЭТНОГЕНЕЗА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643466" y="1752599"/>
          <a:ext cx="7628466" cy="4449624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198031"/>
                <a:gridCol w="1832104"/>
                <a:gridCol w="3598331"/>
              </a:tblGrid>
              <a:tr h="4806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Этап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marL="0" marR="0" indent="0" algn="ctr" defTabSz="8020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Период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Исторические предпосылки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949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Древний (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сакский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II тыс. до н.э. –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V в. н.э.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племена Андроновской культуры, саков, сарматов,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усуней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и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канглов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509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Раннесредневековый (тюркский)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VI -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Х вв.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великое переселение </a:t>
                      </a:r>
                    </a:p>
                    <a:p>
                      <a:pPr algn="ctr"/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хунну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и тюрков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509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Средневековый (кыпчакский)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Х - начало Х</a:t>
                      </a: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III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вв.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продвижение кыпчаков,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кимаков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найманов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и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кереитов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509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Монгольский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Х</a:t>
                      </a: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III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в.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остановка процесса сложения казахской народности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590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Послемонгольский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marL="0" marR="0" indent="0" algn="ctr" defTabSz="8020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XIV - XV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вв.</a:t>
                      </a:r>
                      <a:endParaRPr lang="en-US" sz="18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ханство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Абулхаира</a:t>
                      </a: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Ногайская Орда, </a:t>
                      </a:r>
                      <a:r>
                        <a:rPr lang="ru-RU" sz="1800" dirty="0" err="1" smtClean="0">
                          <a:latin typeface="Arial Narrow" panose="020B0606020202030204" pitchFamily="34" charset="0"/>
                        </a:rPr>
                        <a:t>Могульское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 ханство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620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Завершающий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XV – XVI </a:t>
                      </a:r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вв.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</a:rPr>
                        <a:t>формирование казахской народности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" b="98403" l="321" r="99037"/>
                    </a14:imgEffect>
                    <a14:imgEffect>
                      <a14:brightnessContrast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8" y="1648037"/>
            <a:ext cx="93529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9" b="98403" l="321" r="99037"/>
                    </a14:imgEffect>
                    <a14:imgEffect>
                      <a14:brightnessContrast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80000">
            <a:off x="529846" y="5535579"/>
            <a:ext cx="918738" cy="8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" b="98403" l="321" r="99037"/>
                    </a14:imgEffect>
                    <a14:imgEffect>
                      <a14:brightnessContrast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0000">
            <a:off x="7479702" y="1684867"/>
            <a:ext cx="93529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" b="98403" l="321" r="99037"/>
                    </a14:imgEffect>
                    <a14:imgEffect>
                      <a14:brightnessContrast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40000">
            <a:off x="7512796" y="5518744"/>
            <a:ext cx="93529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985" y="372745"/>
            <a:ext cx="6827520" cy="1005840"/>
          </a:xfrm>
        </p:spPr>
        <p:txBody>
          <a:bodyPr/>
          <a:lstStyle/>
          <a:p>
            <a:r>
              <a:rPr lang="en-US" altLang="en-US" sz="26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ПРОИСХОЖДЕНИЕ</a:t>
            </a:r>
            <a:r>
              <a:rPr lang="en-US" altLang="ru-RU" sz="26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6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ТЕРМИНА</a:t>
            </a:r>
            <a:r>
              <a:rPr lang="en-US" altLang="ru-RU" sz="26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6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«КАЗАХ»</a:t>
            </a:r>
            <a:r>
              <a:rPr lang="en-US" altLang="ru-RU" sz="26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8" name="Замещающее содержимое 7"/>
          <p:cNvGraphicFramePr>
            <a:graphicFrameLocks noGrp="1"/>
          </p:cNvGraphicFramePr>
          <p:nvPr>
            <p:ph idx="1"/>
          </p:nvPr>
        </p:nvGraphicFramePr>
        <p:xfrm>
          <a:off x="462915" y="1520825"/>
          <a:ext cx="8642350" cy="503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534" y="304636"/>
            <a:ext cx="7718716" cy="1282597"/>
          </a:xfrm>
        </p:spPr>
        <p:txBody>
          <a:bodyPr>
            <a:normAutofit/>
          </a:bodyPr>
          <a:lstStyle/>
          <a:p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КАРТА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РАССЕЛЕНИЯ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КАЗАХСКИХ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ЖУЗОВ</a:t>
            </a:r>
          </a:p>
        </p:txBody>
      </p:sp>
      <p:pic>
        <p:nvPicPr>
          <p:cNvPr id="3074" name="Picture 2" descr="https://avatars.mds.yandex.net/i?id=1bb9a8c3ed514fe5253684b4f3c50118874b51d9-405580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29069"/>
            <a:ext cx="7501468" cy="4746758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" t="-1612" r="4896" b="1612"/>
          <a:stretch>
            <a:fillRect/>
          </a:stretch>
        </p:blipFill>
        <p:spPr bwMode="auto">
          <a:xfrm>
            <a:off x="157480" y="1069340"/>
            <a:ext cx="9371330" cy="56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0941" y="330355"/>
            <a:ext cx="6811880" cy="656236"/>
          </a:xfrm>
        </p:spPr>
        <p:txBody>
          <a:bodyPr>
            <a:normAutofit/>
          </a:bodyPr>
          <a:lstStyle/>
          <a:p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ОБРАЗОВАНИЕ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КАЗАХСКОГО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ХАНСТВА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0375" y="1428115"/>
          <a:ext cx="9068435" cy="515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8465" y="337820"/>
            <a:ext cx="9428480" cy="911225"/>
          </a:xfrm>
        </p:spPr>
        <p:txBody>
          <a:bodyPr>
            <a:normAutofit/>
          </a:bodyPr>
          <a:lstStyle/>
          <a:p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ПОЛИТИЧЕСКАЯ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КАЗАХСКОГО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ХАНСТВА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в XV - XVII вв.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558800" y="1249045"/>
          <a:ext cx="8651240" cy="56556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17040"/>
                <a:gridCol w="2014855"/>
                <a:gridCol w="4919345"/>
              </a:tblGrid>
              <a:tr h="3594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Ханы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Годы правления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Характеристика правления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3594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Керей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1465-1474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основатель Казахского ханства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337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Жанибек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1470-1480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marL="0" marR="0" indent="0" algn="ctr" defTabSz="8020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основатель ханства,</a:t>
                      </a:r>
                      <a:endParaRPr lang="en-US" sz="20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борьба за </a:t>
                      </a:r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присырдарьинские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города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3594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Бурундук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1480-1511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борьба за города на севере Каратау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242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Касым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1511-1522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кодификация обычного права, расцвет ханства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337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Тахир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1523-1533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военный конфликт с Ташкентом,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союз с киргизами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337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Хак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-Назар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marL="0" marR="0" indent="0" algn="ctr" defTabSz="8020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1538-1580</a:t>
                      </a:r>
                      <a:endParaRPr lang="en-US" sz="20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расширение территории ханства,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союз с узбекским ханом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3594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Есим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1598-1628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союз с киргизами, победа над </a:t>
                      </a:r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калмаками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337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Жангир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хан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1628-1652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война с </a:t>
                      </a:r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Джунгарским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ханством,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победа в </a:t>
                      </a:r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Орбулакском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сражении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  <a:tr h="6724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 Narrow" panose="020B0606020202030204" pitchFamily="34" charset="0"/>
                        </a:rPr>
                        <a:t>Тауке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хан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1680-1715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установление дипломатических отношений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с Россией и Бухарой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17" marR="83017" marT="42456" marB="4245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avatars.mds.yandex.net/i?id=00048237f83e57f48230b9498783ea16784d65bf-383993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30" y="1171304"/>
            <a:ext cx="2325159" cy="22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3696" r="33117" b="13247"/>
          <a:stretch>
            <a:fillRect/>
          </a:stretch>
        </p:blipFill>
        <p:spPr bwMode="auto">
          <a:xfrm>
            <a:off x="4712513" y="1171304"/>
            <a:ext cx="2256182" cy="22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162878" y="3609038"/>
            <a:ext cx="6331225" cy="3224402"/>
            <a:chOff x="1863969" y="3459951"/>
            <a:chExt cx="5213319" cy="322440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1863969" y="3459951"/>
              <a:ext cx="229059" cy="9673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67320"/>
                  </a:lnTo>
                  <a:lnTo>
                    <a:pt x="229059" y="96732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093028" y="3782391"/>
              <a:ext cx="2063617" cy="1289761"/>
            </a:xfrm>
            <a:custGeom>
              <a:avLst/>
              <a:gdLst>
                <a:gd name="connsiteX0" fmla="*/ 0 w 2063617"/>
                <a:gd name="connsiteY0" fmla="*/ 128976 h 1289761"/>
                <a:gd name="connsiteX1" fmla="*/ 128976 w 2063617"/>
                <a:gd name="connsiteY1" fmla="*/ 0 h 1289761"/>
                <a:gd name="connsiteX2" fmla="*/ 1934641 w 2063617"/>
                <a:gd name="connsiteY2" fmla="*/ 0 h 1289761"/>
                <a:gd name="connsiteX3" fmla="*/ 2063617 w 2063617"/>
                <a:gd name="connsiteY3" fmla="*/ 128976 h 1289761"/>
                <a:gd name="connsiteX4" fmla="*/ 2063617 w 2063617"/>
                <a:gd name="connsiteY4" fmla="*/ 1160785 h 1289761"/>
                <a:gd name="connsiteX5" fmla="*/ 1934641 w 2063617"/>
                <a:gd name="connsiteY5" fmla="*/ 1289761 h 1289761"/>
                <a:gd name="connsiteX6" fmla="*/ 128976 w 2063617"/>
                <a:gd name="connsiteY6" fmla="*/ 1289761 h 1289761"/>
                <a:gd name="connsiteX7" fmla="*/ 0 w 2063617"/>
                <a:gd name="connsiteY7" fmla="*/ 1160785 h 1289761"/>
                <a:gd name="connsiteX8" fmla="*/ 0 w 2063617"/>
                <a:gd name="connsiteY8" fmla="*/ 128976 h 12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617" h="1289761">
                  <a:moveTo>
                    <a:pt x="0" y="128976"/>
                  </a:moveTo>
                  <a:cubicBezTo>
                    <a:pt x="0" y="57745"/>
                    <a:pt x="57745" y="0"/>
                    <a:pt x="128976" y="0"/>
                  </a:cubicBezTo>
                  <a:lnTo>
                    <a:pt x="1934641" y="0"/>
                  </a:lnTo>
                  <a:cubicBezTo>
                    <a:pt x="2005872" y="0"/>
                    <a:pt x="2063617" y="57745"/>
                    <a:pt x="2063617" y="128976"/>
                  </a:cubicBezTo>
                  <a:lnTo>
                    <a:pt x="2063617" y="1160785"/>
                  </a:lnTo>
                  <a:cubicBezTo>
                    <a:pt x="2063617" y="1232016"/>
                    <a:pt x="2005872" y="1289761"/>
                    <a:pt x="1934641" y="1289761"/>
                  </a:cubicBezTo>
                  <a:lnTo>
                    <a:pt x="128976" y="1289761"/>
                  </a:lnTo>
                  <a:cubicBezTo>
                    <a:pt x="57745" y="1289761"/>
                    <a:pt x="0" y="1232016"/>
                    <a:pt x="0" y="1160785"/>
                  </a:cubicBezTo>
                  <a:lnTo>
                    <a:pt x="0" y="128976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6" tIns="60636" rIns="72066" bIns="60636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1643 год -  победа 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в </a:t>
              </a:r>
              <a:r>
                <a:rPr lang="ru-RU" sz="1800" b="0" i="0" kern="1200" dirty="0" err="1" smtClean="0">
                  <a:latin typeface="Arial Narrow" panose="020B0606020202030204" pitchFamily="34" charset="0"/>
                </a:rPr>
                <a:t>Орбулакской</a:t>
              </a:r>
              <a:r>
                <a:rPr lang="ru-RU" sz="1800" b="0" i="0" kern="1200" dirty="0" smtClean="0">
                  <a:latin typeface="Arial Narrow" panose="020B0606020202030204" pitchFamily="34" charset="0"/>
                </a:rPr>
                <a:t> битве  </a:t>
              </a:r>
              <a:endParaRPr lang="ru-RU" sz="1800" kern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63969" y="3459951"/>
              <a:ext cx="229059" cy="25795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79522"/>
                  </a:lnTo>
                  <a:lnTo>
                    <a:pt x="229059" y="2579522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093028" y="5394592"/>
              <a:ext cx="2063617" cy="1289761"/>
            </a:xfrm>
            <a:custGeom>
              <a:avLst/>
              <a:gdLst>
                <a:gd name="connsiteX0" fmla="*/ 0 w 2063617"/>
                <a:gd name="connsiteY0" fmla="*/ 128976 h 1289761"/>
                <a:gd name="connsiteX1" fmla="*/ 128976 w 2063617"/>
                <a:gd name="connsiteY1" fmla="*/ 0 h 1289761"/>
                <a:gd name="connsiteX2" fmla="*/ 1934641 w 2063617"/>
                <a:gd name="connsiteY2" fmla="*/ 0 h 1289761"/>
                <a:gd name="connsiteX3" fmla="*/ 2063617 w 2063617"/>
                <a:gd name="connsiteY3" fmla="*/ 128976 h 1289761"/>
                <a:gd name="connsiteX4" fmla="*/ 2063617 w 2063617"/>
                <a:gd name="connsiteY4" fmla="*/ 1160785 h 1289761"/>
                <a:gd name="connsiteX5" fmla="*/ 1934641 w 2063617"/>
                <a:gd name="connsiteY5" fmla="*/ 1289761 h 1289761"/>
                <a:gd name="connsiteX6" fmla="*/ 128976 w 2063617"/>
                <a:gd name="connsiteY6" fmla="*/ 1289761 h 1289761"/>
                <a:gd name="connsiteX7" fmla="*/ 0 w 2063617"/>
                <a:gd name="connsiteY7" fmla="*/ 1160785 h 1289761"/>
                <a:gd name="connsiteX8" fmla="*/ 0 w 2063617"/>
                <a:gd name="connsiteY8" fmla="*/ 128976 h 12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617" h="1289761">
                  <a:moveTo>
                    <a:pt x="0" y="128976"/>
                  </a:moveTo>
                  <a:cubicBezTo>
                    <a:pt x="0" y="57745"/>
                    <a:pt x="57745" y="0"/>
                    <a:pt x="128976" y="0"/>
                  </a:cubicBezTo>
                  <a:lnTo>
                    <a:pt x="1934641" y="0"/>
                  </a:lnTo>
                  <a:cubicBezTo>
                    <a:pt x="2005872" y="0"/>
                    <a:pt x="2063617" y="57745"/>
                    <a:pt x="2063617" y="128976"/>
                  </a:cubicBezTo>
                  <a:lnTo>
                    <a:pt x="2063617" y="1160785"/>
                  </a:lnTo>
                  <a:cubicBezTo>
                    <a:pt x="2063617" y="1232016"/>
                    <a:pt x="2005872" y="1289761"/>
                    <a:pt x="1934641" y="1289761"/>
                  </a:cubicBezTo>
                  <a:lnTo>
                    <a:pt x="128976" y="1289761"/>
                  </a:lnTo>
                  <a:cubicBezTo>
                    <a:pt x="57745" y="1289761"/>
                    <a:pt x="0" y="1232016"/>
                    <a:pt x="0" y="1160785"/>
                  </a:cubicBezTo>
                  <a:lnTo>
                    <a:pt x="0" y="128976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6" tIns="60636" rIns="72066" bIns="60636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дипломатические отношения с </a:t>
              </a:r>
              <a:r>
                <a:rPr lang="ru-RU" sz="1800" b="0" i="0" kern="1200" dirty="0" err="1" smtClean="0">
                  <a:latin typeface="Arial Narrow" panose="020B0606020202030204" pitchFamily="34" charset="0"/>
                </a:rPr>
                <a:t>Кашгарским</a:t>
              </a:r>
              <a:r>
                <a:rPr lang="ru-RU" sz="1800" b="0" i="0" kern="1200" dirty="0" smtClean="0">
                  <a:latin typeface="Arial Narrow" panose="020B0606020202030204" pitchFamily="34" charset="0"/>
                </a:rPr>
                <a:t> ханством</a:t>
              </a:r>
              <a:endParaRPr lang="ru-RU" sz="1800" kern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792026" y="3459951"/>
              <a:ext cx="221645" cy="9673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67320"/>
                  </a:lnTo>
                  <a:lnTo>
                    <a:pt x="221645" y="96732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5013671" y="3782391"/>
              <a:ext cx="2063617" cy="1289761"/>
            </a:xfrm>
            <a:custGeom>
              <a:avLst/>
              <a:gdLst>
                <a:gd name="connsiteX0" fmla="*/ 0 w 2063617"/>
                <a:gd name="connsiteY0" fmla="*/ 128976 h 1289761"/>
                <a:gd name="connsiteX1" fmla="*/ 128976 w 2063617"/>
                <a:gd name="connsiteY1" fmla="*/ 0 h 1289761"/>
                <a:gd name="connsiteX2" fmla="*/ 1934641 w 2063617"/>
                <a:gd name="connsiteY2" fmla="*/ 0 h 1289761"/>
                <a:gd name="connsiteX3" fmla="*/ 2063617 w 2063617"/>
                <a:gd name="connsiteY3" fmla="*/ 128976 h 1289761"/>
                <a:gd name="connsiteX4" fmla="*/ 2063617 w 2063617"/>
                <a:gd name="connsiteY4" fmla="*/ 1160785 h 1289761"/>
                <a:gd name="connsiteX5" fmla="*/ 1934641 w 2063617"/>
                <a:gd name="connsiteY5" fmla="*/ 1289761 h 1289761"/>
                <a:gd name="connsiteX6" fmla="*/ 128976 w 2063617"/>
                <a:gd name="connsiteY6" fmla="*/ 1289761 h 1289761"/>
                <a:gd name="connsiteX7" fmla="*/ 0 w 2063617"/>
                <a:gd name="connsiteY7" fmla="*/ 1160785 h 1289761"/>
                <a:gd name="connsiteX8" fmla="*/ 0 w 2063617"/>
                <a:gd name="connsiteY8" fmla="*/ 128976 h 12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617" h="1289761">
                  <a:moveTo>
                    <a:pt x="0" y="128976"/>
                  </a:moveTo>
                  <a:cubicBezTo>
                    <a:pt x="0" y="57745"/>
                    <a:pt x="57745" y="0"/>
                    <a:pt x="128976" y="0"/>
                  </a:cubicBezTo>
                  <a:lnTo>
                    <a:pt x="1934641" y="0"/>
                  </a:lnTo>
                  <a:cubicBezTo>
                    <a:pt x="2005872" y="0"/>
                    <a:pt x="2063617" y="57745"/>
                    <a:pt x="2063617" y="128976"/>
                  </a:cubicBezTo>
                  <a:lnTo>
                    <a:pt x="2063617" y="1160785"/>
                  </a:lnTo>
                  <a:cubicBezTo>
                    <a:pt x="2063617" y="1232016"/>
                    <a:pt x="2005872" y="1289761"/>
                    <a:pt x="1934641" y="1289761"/>
                  </a:cubicBezTo>
                  <a:lnTo>
                    <a:pt x="128976" y="1289761"/>
                  </a:lnTo>
                  <a:cubicBezTo>
                    <a:pt x="57745" y="1289761"/>
                    <a:pt x="0" y="1232016"/>
                    <a:pt x="0" y="1160785"/>
                  </a:cubicBezTo>
                  <a:lnTo>
                    <a:pt x="0" y="128976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6" tIns="60636" rIns="72066" bIns="60636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Свод законов 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«</a:t>
              </a:r>
              <a:r>
                <a:rPr lang="ru-RU" sz="1800" b="0" i="0" kern="1200" dirty="0" err="1" smtClean="0">
                  <a:latin typeface="Arial Narrow" panose="020B0606020202030204" pitchFamily="34" charset="0"/>
                </a:rPr>
                <a:t>Жеты</a:t>
              </a:r>
              <a:r>
                <a:rPr lang="ru-RU" sz="1800" b="0" i="0" kern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800" b="0" i="0" kern="1200" dirty="0" err="1" smtClean="0">
                  <a:latin typeface="Arial Narrow" panose="020B0606020202030204" pitchFamily="34" charset="0"/>
                </a:rPr>
                <a:t>жаргы</a:t>
              </a:r>
              <a:r>
                <a:rPr lang="ru-RU" sz="1800" b="0" i="0" kern="1200" dirty="0" smtClean="0">
                  <a:latin typeface="Arial Narrow" panose="020B0606020202030204" pitchFamily="34" charset="0"/>
                </a:rPr>
                <a:t>»</a:t>
              </a:r>
              <a:endParaRPr lang="ru-RU" sz="1800" b="0" kern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792026" y="3459951"/>
              <a:ext cx="221645" cy="25795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79522"/>
                  </a:lnTo>
                  <a:lnTo>
                    <a:pt x="221645" y="2579522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5013671" y="5394592"/>
              <a:ext cx="2063617" cy="1289761"/>
            </a:xfrm>
            <a:custGeom>
              <a:avLst/>
              <a:gdLst>
                <a:gd name="connsiteX0" fmla="*/ 0 w 2063617"/>
                <a:gd name="connsiteY0" fmla="*/ 128976 h 1289761"/>
                <a:gd name="connsiteX1" fmla="*/ 128976 w 2063617"/>
                <a:gd name="connsiteY1" fmla="*/ 0 h 1289761"/>
                <a:gd name="connsiteX2" fmla="*/ 1934641 w 2063617"/>
                <a:gd name="connsiteY2" fmla="*/ 0 h 1289761"/>
                <a:gd name="connsiteX3" fmla="*/ 2063617 w 2063617"/>
                <a:gd name="connsiteY3" fmla="*/ 128976 h 1289761"/>
                <a:gd name="connsiteX4" fmla="*/ 2063617 w 2063617"/>
                <a:gd name="connsiteY4" fmla="*/ 1160785 h 1289761"/>
                <a:gd name="connsiteX5" fmla="*/ 1934641 w 2063617"/>
                <a:gd name="connsiteY5" fmla="*/ 1289761 h 1289761"/>
                <a:gd name="connsiteX6" fmla="*/ 128976 w 2063617"/>
                <a:gd name="connsiteY6" fmla="*/ 1289761 h 1289761"/>
                <a:gd name="connsiteX7" fmla="*/ 0 w 2063617"/>
                <a:gd name="connsiteY7" fmla="*/ 1160785 h 1289761"/>
                <a:gd name="connsiteX8" fmla="*/ 0 w 2063617"/>
                <a:gd name="connsiteY8" fmla="*/ 128976 h 12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617" h="1289761">
                  <a:moveTo>
                    <a:pt x="0" y="128976"/>
                  </a:moveTo>
                  <a:cubicBezTo>
                    <a:pt x="0" y="57745"/>
                    <a:pt x="57745" y="0"/>
                    <a:pt x="128976" y="0"/>
                  </a:cubicBezTo>
                  <a:lnTo>
                    <a:pt x="1934641" y="0"/>
                  </a:lnTo>
                  <a:cubicBezTo>
                    <a:pt x="2005872" y="0"/>
                    <a:pt x="2063617" y="57745"/>
                    <a:pt x="2063617" y="128976"/>
                  </a:cubicBezTo>
                  <a:lnTo>
                    <a:pt x="2063617" y="1160785"/>
                  </a:lnTo>
                  <a:cubicBezTo>
                    <a:pt x="2063617" y="1232016"/>
                    <a:pt x="2005872" y="1289761"/>
                    <a:pt x="1934641" y="1289761"/>
                  </a:cubicBezTo>
                  <a:lnTo>
                    <a:pt x="128976" y="1289761"/>
                  </a:lnTo>
                  <a:cubicBezTo>
                    <a:pt x="57745" y="1289761"/>
                    <a:pt x="0" y="1232016"/>
                    <a:pt x="0" y="1160785"/>
                  </a:cubicBezTo>
                  <a:lnTo>
                    <a:pt x="0" y="128976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6" tIns="60636" rIns="72066" bIns="60636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объединение трех </a:t>
              </a:r>
              <a:r>
                <a:rPr lang="ru-RU" sz="1800" b="0" i="0" kern="1200" dirty="0" err="1" smtClean="0">
                  <a:latin typeface="Arial Narrow" panose="020B0606020202030204" pitchFamily="34" charset="0"/>
                </a:rPr>
                <a:t>жузов</a:t>
              </a:r>
              <a:r>
                <a:rPr lang="ru-RU" sz="1800" b="0" i="0" kern="1200" dirty="0" smtClean="0">
                  <a:latin typeface="Arial Narrow" panose="020B0606020202030204" pitchFamily="34" charset="0"/>
                </a:rPr>
                <a:t> и </a:t>
              </a:r>
              <a:r>
                <a:rPr lang="ru-RU" sz="1800" b="0" i="0" kern="1200" dirty="0" err="1" smtClean="0">
                  <a:latin typeface="Arial Narrow" panose="020B0606020202030204" pitchFamily="34" charset="0"/>
                </a:rPr>
                <a:t>кыргызов</a:t>
              </a:r>
              <a:r>
                <a:rPr lang="ru-RU" sz="1800" b="0" i="0" kern="1200" dirty="0" smtClean="0">
                  <a:latin typeface="Arial Narrow" panose="020B0606020202030204" pitchFamily="34" charset="0"/>
                </a:rPr>
                <a:t> с каракалпаками</a:t>
              </a:r>
              <a:endParaRPr lang="ru-RU" sz="1800" kern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034" y="280159"/>
            <a:ext cx="7086600" cy="742123"/>
          </a:xfrm>
        </p:spPr>
        <p:txBody>
          <a:bodyPr>
            <a:normAutofit/>
          </a:bodyPr>
          <a:lstStyle/>
          <a:p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ВТОРОЙ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ПОЛОВИНЕ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XVІІ века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0172" y="3492600"/>
            <a:ext cx="1579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 Narrow" panose="020B0606020202030204" pitchFamily="34" charset="0"/>
              </a:rPr>
              <a:t>Жангир</a:t>
            </a:r>
            <a:r>
              <a:rPr lang="ru-RU" sz="2000" b="1" dirty="0">
                <a:latin typeface="Arial Narrow" panose="020B0606020202030204" pitchFamily="34" charset="0"/>
              </a:rPr>
              <a:t> хан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84759" y="3478033"/>
            <a:ext cx="1583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 Narrow" panose="020B0606020202030204" pitchFamily="34" charset="0"/>
              </a:rPr>
              <a:t>Тауке</a:t>
            </a:r>
            <a:r>
              <a:rPr lang="ru-RU" sz="2000" b="1" dirty="0">
                <a:latin typeface="Arial Narrow" panose="020B0606020202030204" pitchFamily="34" charset="0"/>
              </a:rPr>
              <a:t> хан </a:t>
            </a:r>
            <a:endParaRPr lang="en-US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40*426"/>
  <p:tag name="TABLE_ENDDRAG_RECT" val="39*109*640*4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665</Words>
  <Application>Microsoft Office PowerPoint</Application>
  <PresentationFormat>Произвольный</PresentationFormat>
  <Paragraphs>110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«ИСТОРИЯ КАЗАХСТАНА»  ЛЕКЦИЯ №5  Образование казахской народности  и Казахское ханство  в XV – начале XVIII вв.</vt:lpstr>
      <vt:lpstr>СОДЕРЖАНИЕ ЛЕКЦИИ </vt:lpstr>
      <vt:lpstr>ЦЕЛИ И ЗАДАЧИ ЛЕКЦИИ</vt:lpstr>
      <vt:lpstr>ЭТАПЫ ЭТНОГЕНЕЗА КАЗАХОВ</vt:lpstr>
      <vt:lpstr>ПРОИСХОЖДЕНИЕ ТЕРМИНА «КАЗАХ» </vt:lpstr>
      <vt:lpstr>КАРТА РАССЕЛЕНИЯ КАЗАХСКИХ ЖУЗОВ</vt:lpstr>
      <vt:lpstr>ОБРАЗОВАНИЕ КАЗАХСКОГО ХАНСТВА</vt:lpstr>
      <vt:lpstr>ПОЛИТИЧЕСКАЯ ИСТОРИЯ КАЗАХСКОГО ХАНСТВА   в XV - XVII вв.</vt:lpstr>
      <vt:lpstr>КАЗАХСТАН ВО ВТОРОЙ ПОЛОВИНЕ  XVІІ века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166</cp:revision>
  <dcterms:created xsi:type="dcterms:W3CDTF">2024-10-01T00:35:00Z</dcterms:created>
  <dcterms:modified xsi:type="dcterms:W3CDTF">2025-04-14T03:18:43Z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1916A2CE42F94A6BBA5B6ECFBD857082_12</vt:lpwstr>
  </property>
  <property fmtid="{D5CDD505-2E9C-101B-9397-08002B2CF9AE}" pid="3" name="KSOProductBuildVer">
    <vt:lpwstr>1049-12.2.0.20782</vt:lpwstr>
  </property>
</Properties>
</file>