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0" r:id="rId2"/>
    <p:sldId id="259" r:id="rId3"/>
    <p:sldId id="260" r:id="rId4"/>
    <p:sldId id="282" r:id="rId5"/>
    <p:sldId id="289" r:id="rId6"/>
    <p:sldId id="296" r:id="rId7"/>
    <p:sldId id="293" r:id="rId8"/>
    <p:sldId id="294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EE02111974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5304" autoAdjust="0"/>
  </p:normalViewPr>
  <p:slideViewPr>
    <p:cSldViewPr snapToGrid="0" showGuides="1">
      <p:cViewPr varScale="1">
        <p:scale>
          <a:sx n="92" d="100"/>
          <a:sy n="92" d="100"/>
        </p:scale>
        <p:origin x="-202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#1">
  <dgm:title val=""/>
  <dgm:desc val=""/>
  <dgm:catLst>
    <dgm:cat type="accent5" pri="11100"/>
  </dgm:catLst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#2">
  <dgm:title val=""/>
  <dgm:desc val=""/>
  <dgm:catLst>
    <dgm:cat type="accent5" pri="11100"/>
  </dgm:catLst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#1" loCatId="list" qsTypeId="urn:microsoft.com/office/officeart/2005/8/quickstyle/simple1#1" qsCatId="simple" csTypeId="urn:microsoft.com/office/officeart/2005/8/colors/accent5_1#1" csCatId="accent1" phldr="0"/>
      <dgm:spPr/>
      <dgm:t>
        <a:bodyPr/>
        <a:lstStyle/>
        <a:p>
          <a:endParaRPr lang="zh-CN" altLang="en-US"/>
        </a:p>
      </dgm:t>
    </dgm:pt>
    <dgm:pt modelId="{773C5012-55F9-436E-B78B-2A38D8AAA0C0}">
      <dgm:prSet phldrT="[Текст]" phldr="0" custT="1"/>
      <dgm:spPr/>
      <dgm:t>
        <a:bodyPr vert="horz" wrap="square"/>
        <a:lstStyle/>
        <a:p>
          <a:pPr algn="just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Улус Джучи: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восточная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часть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Дешт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-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и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-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Кыпчакской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степи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Приаралье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нижнее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течение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Сырдарьи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и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северо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-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восточная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часть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Жетысу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весь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Центральный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Северный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и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Западный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Казахстан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. </a:t>
          </a:r>
          <a:r>
            <a:rPr lang="ru-RU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Ц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ентр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улуса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находился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на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берегу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Иртыша</a:t>
          </a:r>
        </a:p>
      </dgm:t>
    </dgm:pt>
    <dgm:pt modelId="{E1399106-9BE2-43F4-9430-F473CB36780F}" type="parTrans" cxnId="{DA7E5C0F-5C6A-4E77-9215-A67D30D392B7}">
      <dgm:prSet/>
      <dgm:spPr/>
      <dgm:t>
        <a:bodyPr/>
        <a:lstStyle/>
        <a:p>
          <a:endParaRPr lang="zh-CN" altLang="en-US"/>
        </a:p>
      </dgm:t>
    </dgm:pt>
    <dgm:pt modelId="{507A6FE3-4D55-4ED6-A973-429D64C5DF28}" type="sibTrans" cxnId="{DA7E5C0F-5C6A-4E77-9215-A67D30D392B7}">
      <dgm:prSet/>
      <dgm:spPr/>
      <dgm:t>
        <a:bodyPr/>
        <a:lstStyle/>
        <a:p>
          <a:endParaRPr lang="zh-CN" altLang="en-US"/>
        </a:p>
      </dgm:t>
    </dgm:pt>
    <dgm:pt modelId="{8F1E377E-D792-4FE5-B372-FC9619DAE5B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sz="18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3EB56BC2-FFFC-436E-96AF-A59530FD476C}" type="parTrans" cxnId="{831E752D-982B-4FF1-9F5E-0D70B742CD27}">
      <dgm:prSet/>
      <dgm:spPr/>
    </dgm:pt>
    <dgm:pt modelId="{D92A9FC7-DB92-4DBE-B5E7-2484737881A8}" type="sibTrans" cxnId="{831E752D-982B-4FF1-9F5E-0D70B742CD27}">
      <dgm:prSet/>
      <dgm:spPr/>
    </dgm:pt>
    <dgm:pt modelId="{CA58FE74-4619-4E47-BA6C-E0CD35AF5AC2}">
      <dgm:prSet phldrT="[Текст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Улус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Чагатая: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юг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юго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-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восток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Казахстана 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(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Жетысу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),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также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Средняя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Азия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Центром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улуса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являлся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город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Алмалы</a:t>
          </a:r>
        </a:p>
      </dgm:t>
    </dgm:pt>
    <dgm:pt modelId="{EBAD4DA7-135F-4F4E-9475-804E7DC205D2}" type="parTrans" cxnId="{7711EF66-2FCA-4133-A7C6-14D00A7B4FB1}">
      <dgm:prSet/>
      <dgm:spPr/>
      <dgm:t>
        <a:bodyPr/>
        <a:lstStyle/>
        <a:p>
          <a:endParaRPr lang="zh-CN" altLang="en-US"/>
        </a:p>
      </dgm:t>
    </dgm:pt>
    <dgm:pt modelId="{5723A07A-E737-45B0-B84E-97FB4DE86580}" type="sibTrans" cxnId="{7711EF66-2FCA-4133-A7C6-14D00A7B4FB1}">
      <dgm:prSet/>
      <dgm:spPr/>
      <dgm:t>
        <a:bodyPr/>
        <a:lstStyle/>
        <a:p>
          <a:endParaRPr lang="zh-CN" altLang="en-US"/>
        </a:p>
      </dgm:t>
    </dgm:pt>
    <dgm:pt modelId="{1F769B5F-FBA1-40F6-B24C-E7A2F3B2329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sz="18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084B9D33-2F10-49C9-B9F1-844DB98079B1}" type="parTrans" cxnId="{0C4C254B-EB77-4ADA-B544-48E8CC930657}">
      <dgm:prSet/>
      <dgm:spPr/>
    </dgm:pt>
    <dgm:pt modelId="{9FAD693C-B98E-436F-A4FB-C39AE37CBD90}" type="sibTrans" cxnId="{0C4C254B-EB77-4ADA-B544-48E8CC930657}">
      <dgm:prSet/>
      <dgm:spPr/>
    </dgm:pt>
    <dgm:pt modelId="{D3284563-CEAB-43B3-81C4-5F6C081CBB78}">
      <dgm:prSet phldrT="[Текст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У</a:t>
          </a:r>
          <a:r>
            <a:rPr lang="ru-RU" sz="1800" b="1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лус Угедея</a:t>
          </a:r>
          <a:r>
            <a:rPr lang="en-US" altLang="ru-RU" sz="1800" b="1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: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земли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Западной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Монголии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Алтая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Тарбагатая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верхнее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течение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Иртыша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.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Ставка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хана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находилась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городе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Каракорум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на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берегу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реки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Орхон</a:t>
          </a:r>
          <a:r>
            <a:rPr lang="en-US" alt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</a:p>
      </dgm:t>
    </dgm:pt>
    <dgm:pt modelId="{A2E240DA-ABFA-4A24-BE34-ABE926603D67}" type="parTrans" cxnId="{10ED2561-6089-4719-AA41-D122EE5D110D}">
      <dgm:prSet/>
      <dgm:spPr/>
      <dgm:t>
        <a:bodyPr/>
        <a:lstStyle/>
        <a:p>
          <a:endParaRPr lang="zh-CN" altLang="en-US"/>
        </a:p>
      </dgm:t>
    </dgm:pt>
    <dgm:pt modelId="{2E43EE94-FE21-4F90-81B3-CED5B1ECC8C9}" type="sibTrans" cxnId="{10ED2561-6089-4719-AA41-D122EE5D110D}">
      <dgm:prSet/>
      <dgm:spPr/>
      <dgm:t>
        <a:bodyPr/>
        <a:lstStyle/>
        <a:p>
          <a:endParaRPr lang="zh-CN" altLang="en-US"/>
        </a:p>
      </dgm:t>
    </dgm:pt>
    <dgm:pt modelId="{CF6770A0-CB72-4A2C-AF60-ED0EEC5E902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sz="18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6FEC5C00-4826-4892-AE2C-2896789259DE}" type="parTrans" cxnId="{9709A96C-15EF-4BB5-9F35-19499E9B60CB}">
      <dgm:prSet/>
      <dgm:spPr/>
    </dgm:pt>
    <dgm:pt modelId="{98BFFDEF-A1D2-48EB-9F92-7580F653AD0A}" type="sibTrans" cxnId="{9709A96C-15EF-4BB5-9F35-19499E9B60CB}">
      <dgm:prSet/>
      <dgm:spPr/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0971512-D8E1-4E4B-89F4-FF2EB164C196}" type="pres">
      <dgm:prSet presAssocID="{773C5012-55F9-436E-B78B-2A38D8AAA0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07B078-3354-4F1B-9438-E4F95C4B43A6}" type="pres">
      <dgm:prSet presAssocID="{CA58FE74-4619-4E47-BA6C-E0CD35AF5A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FEB9E-7ED9-4E44-9D47-B63AE5862158}" type="pres">
      <dgm:prSet presAssocID="{5723A07A-E737-45B0-B84E-97FB4DE86580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8B30F84-9FC1-4455-B8FC-CA5DC2189586}" type="pres">
      <dgm:prSet presAssocID="{D3284563-CEAB-43B3-81C4-5F6C081CBB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1E752D-982B-4FF1-9F5E-0D70B742CD27}" srcId="{773C5012-55F9-436E-B78B-2A38D8AAA0C0}" destId="{8F1E377E-D792-4FE5-B372-FC9619DAE5BC}" srcOrd="0" destOrd="0" parTransId="{3EB56BC2-FFFC-436E-96AF-A59530FD476C}" sibTransId="{D92A9FC7-DB92-4DBE-B5E7-2484737881A8}"/>
    <dgm:cxn modelId="{6483F6AD-B492-4E5D-B78B-7CD625537300}" type="presOf" srcId="{773C5012-55F9-436E-B78B-2A38D8AAA0C0}" destId="{58B158CB-C1D2-4676-88E6-6B3937A00A96}" srcOrd="0" destOrd="0" presId="urn:microsoft.com/office/officeart/2005/8/layout/list1#1"/>
    <dgm:cxn modelId="{DA7E5C0F-5C6A-4E77-9215-A67D30D392B7}" srcId="{26C320EB-5352-40AA-A0A9-C13066E1373C}" destId="{773C5012-55F9-436E-B78B-2A38D8AAA0C0}" srcOrd="0" destOrd="0" parTransId="{E1399106-9BE2-43F4-9430-F473CB36780F}" sibTransId="{507A6FE3-4D55-4ED6-A973-429D64C5DF28}"/>
    <dgm:cxn modelId="{1485D9CA-FADF-4C6A-9FB8-7B3B61415D3B}" type="presOf" srcId="{CA58FE74-4619-4E47-BA6C-E0CD35AF5AC2}" destId="{DD07B078-3354-4F1B-9438-E4F95C4B43A6}" srcOrd="1" destOrd="0" presId="urn:microsoft.com/office/officeart/2005/8/layout/list1#1"/>
    <dgm:cxn modelId="{98F1C28B-0E16-4C2F-84D2-DCE29E55B656}" type="presOf" srcId="{CF6770A0-CB72-4A2C-AF60-ED0EEC5E902D}" destId="{F855875C-E8B4-4273-8C6C-6A8EC3091B3C}" srcOrd="0" destOrd="0" presId="urn:microsoft.com/office/officeart/2005/8/layout/list1#1"/>
    <dgm:cxn modelId="{9709A96C-15EF-4BB5-9F35-19499E9B60CB}" srcId="{D3284563-CEAB-43B3-81C4-5F6C081CBB78}" destId="{CF6770A0-CB72-4A2C-AF60-ED0EEC5E902D}" srcOrd="0" destOrd="0" parTransId="{6FEC5C00-4826-4892-AE2C-2896789259DE}" sibTransId="{98BFFDEF-A1D2-48EB-9F92-7580F653AD0A}"/>
    <dgm:cxn modelId="{9BD68B7D-DCE9-4790-8FFF-2A97A6964430}" type="presOf" srcId="{CA58FE74-4619-4E47-BA6C-E0CD35AF5AC2}" destId="{AEA4B341-6C57-43B8-BC42-9813D43D1335}" srcOrd="0" destOrd="0" presId="urn:microsoft.com/office/officeart/2005/8/layout/list1#1"/>
    <dgm:cxn modelId="{9F5EFCDD-765C-4B5A-9C0D-D1EEAFFB5174}" type="presOf" srcId="{D3284563-CEAB-43B3-81C4-5F6C081CBB78}" destId="{F8B30F84-9FC1-4455-B8FC-CA5DC2189586}" srcOrd="1" destOrd="0" presId="urn:microsoft.com/office/officeart/2005/8/layout/list1#1"/>
    <dgm:cxn modelId="{10ED2561-6089-4719-AA41-D122EE5D110D}" srcId="{26C320EB-5352-40AA-A0A9-C13066E1373C}" destId="{D3284563-CEAB-43B3-81C4-5F6C081CBB78}" srcOrd="2" destOrd="0" parTransId="{A2E240DA-ABFA-4A24-BE34-ABE926603D67}" sibTransId="{2E43EE94-FE21-4F90-81B3-CED5B1ECC8C9}"/>
    <dgm:cxn modelId="{85A6BA1A-8A12-4DBC-A612-936F6842B868}" type="presOf" srcId="{773C5012-55F9-436E-B78B-2A38D8AAA0C0}" destId="{D0971512-D8E1-4E4B-89F4-FF2EB164C196}" srcOrd="1" destOrd="0" presId="urn:microsoft.com/office/officeart/2005/8/layout/list1#1"/>
    <dgm:cxn modelId="{A7FEEE08-8345-498E-AEB5-9E42A9368284}" type="presOf" srcId="{D3284563-CEAB-43B3-81C4-5F6C081CBB78}" destId="{09CBCBA7-E2EE-4654-BCFB-AB2C2D77E66B}" srcOrd="0" destOrd="0" presId="urn:microsoft.com/office/officeart/2005/8/layout/list1#1"/>
    <dgm:cxn modelId="{7711EF66-2FCA-4133-A7C6-14D00A7B4FB1}" srcId="{26C320EB-5352-40AA-A0A9-C13066E1373C}" destId="{CA58FE74-4619-4E47-BA6C-E0CD35AF5AC2}" srcOrd="1" destOrd="0" parTransId="{EBAD4DA7-135F-4F4E-9475-804E7DC205D2}" sibTransId="{5723A07A-E737-45B0-B84E-97FB4DE86580}"/>
    <dgm:cxn modelId="{59C122D3-E868-44B7-8994-8D18F799137F}" type="presOf" srcId="{8F1E377E-D792-4FE5-B372-FC9619DAE5BC}" destId="{1F055725-8984-42CB-98CB-8E7728DD5EAB}" srcOrd="0" destOrd="0" presId="urn:microsoft.com/office/officeart/2005/8/layout/list1#1"/>
    <dgm:cxn modelId="{0C4C254B-EB77-4ADA-B544-48E8CC930657}" srcId="{CA58FE74-4619-4E47-BA6C-E0CD35AF5AC2}" destId="{1F769B5F-FBA1-40F6-B24C-E7A2F3B23294}" srcOrd="0" destOrd="0" parTransId="{084B9D33-2F10-49C9-B9F1-844DB98079B1}" sibTransId="{9FAD693C-B98E-436F-A4FB-C39AE37CBD90}"/>
    <dgm:cxn modelId="{BA08D8FB-550C-4685-AC45-785E90F81ABC}" type="presOf" srcId="{1F769B5F-FBA1-40F6-B24C-E7A2F3B23294}" destId="{FB20FF5F-D131-4A8A-AEBC-01A2B84D6655}" srcOrd="0" destOrd="0" presId="urn:microsoft.com/office/officeart/2005/8/layout/list1#1"/>
    <dgm:cxn modelId="{CDDA02A7-07BF-4B5C-813F-186E43B60822}" type="presOf" srcId="{26C320EB-5352-40AA-A0A9-C13066E1373C}" destId="{E5EECCA3-F875-4B71-92CC-9CCDFB7DBFEF}" srcOrd="0" destOrd="0" presId="urn:microsoft.com/office/officeart/2005/8/layout/list1#1"/>
    <dgm:cxn modelId="{E0DE8361-195E-4666-8FFD-661804A925FE}" type="presParOf" srcId="{E5EECCA3-F875-4B71-92CC-9CCDFB7DBFEF}" destId="{667CAF5C-37C0-43B7-8B7E-02CCA3754DB9}" srcOrd="0" destOrd="0" presId="urn:microsoft.com/office/officeart/2005/8/layout/list1#1"/>
    <dgm:cxn modelId="{495D333A-900A-4E75-B757-BF13C0402698}" type="presParOf" srcId="{667CAF5C-37C0-43B7-8B7E-02CCA3754DB9}" destId="{58B158CB-C1D2-4676-88E6-6B3937A00A96}" srcOrd="0" destOrd="0" presId="urn:microsoft.com/office/officeart/2005/8/layout/list1#1"/>
    <dgm:cxn modelId="{60C2D6B3-67ED-4890-B340-96F1CDA0412A}" type="presParOf" srcId="{667CAF5C-37C0-43B7-8B7E-02CCA3754DB9}" destId="{D0971512-D8E1-4E4B-89F4-FF2EB164C196}" srcOrd="1" destOrd="0" presId="urn:microsoft.com/office/officeart/2005/8/layout/list1#1"/>
    <dgm:cxn modelId="{39D3C6BA-FC39-4C98-94B7-C8CDE3700CA4}" type="presParOf" srcId="{E5EECCA3-F875-4B71-92CC-9CCDFB7DBFEF}" destId="{05E10EBB-C85A-471E-9935-B48B9C39A12E}" srcOrd="1" destOrd="0" presId="urn:microsoft.com/office/officeart/2005/8/layout/list1#1"/>
    <dgm:cxn modelId="{04D42F41-F525-4FF0-A262-6596BD2D869F}" type="presParOf" srcId="{E5EECCA3-F875-4B71-92CC-9CCDFB7DBFEF}" destId="{1F055725-8984-42CB-98CB-8E7728DD5EAB}" srcOrd="2" destOrd="0" presId="urn:microsoft.com/office/officeart/2005/8/layout/list1#1"/>
    <dgm:cxn modelId="{8420B9EE-385E-4690-ADA3-2F0ED35F9CB9}" type="presParOf" srcId="{E5EECCA3-F875-4B71-92CC-9CCDFB7DBFEF}" destId="{5785404B-F53E-4CF2-A702-90A46E89CED8}" srcOrd="3" destOrd="0" presId="urn:microsoft.com/office/officeart/2005/8/layout/list1#1"/>
    <dgm:cxn modelId="{F7B46C28-E472-4E61-8FB5-8C123651CBBA}" type="presParOf" srcId="{E5EECCA3-F875-4B71-92CC-9CCDFB7DBFEF}" destId="{EF963990-07B7-4DBC-8CFE-C86D15B61BB6}" srcOrd="4" destOrd="0" presId="urn:microsoft.com/office/officeart/2005/8/layout/list1#1"/>
    <dgm:cxn modelId="{0054DE1C-3E17-421E-8230-AE6D7B3E7D93}" type="presParOf" srcId="{EF963990-07B7-4DBC-8CFE-C86D15B61BB6}" destId="{AEA4B341-6C57-43B8-BC42-9813D43D1335}" srcOrd="0" destOrd="0" presId="urn:microsoft.com/office/officeart/2005/8/layout/list1#1"/>
    <dgm:cxn modelId="{FCC904F9-7632-459F-ABFF-9675D00665B2}" type="presParOf" srcId="{EF963990-07B7-4DBC-8CFE-C86D15B61BB6}" destId="{DD07B078-3354-4F1B-9438-E4F95C4B43A6}" srcOrd="1" destOrd="0" presId="urn:microsoft.com/office/officeart/2005/8/layout/list1#1"/>
    <dgm:cxn modelId="{7F709855-6E26-4335-B6A5-0B3F9EB273C7}" type="presParOf" srcId="{E5EECCA3-F875-4B71-92CC-9CCDFB7DBFEF}" destId="{98F9047E-C8BE-4990-B6F7-84F4581E1FEA}" srcOrd="5" destOrd="0" presId="urn:microsoft.com/office/officeart/2005/8/layout/list1#1"/>
    <dgm:cxn modelId="{FD209454-E9C4-44FA-A8F9-BFEF21EC268D}" type="presParOf" srcId="{E5EECCA3-F875-4B71-92CC-9CCDFB7DBFEF}" destId="{FB20FF5F-D131-4A8A-AEBC-01A2B84D6655}" srcOrd="6" destOrd="0" presId="urn:microsoft.com/office/officeart/2005/8/layout/list1#1"/>
    <dgm:cxn modelId="{06226849-1974-41B1-B3C2-5AC93FF99A10}" type="presParOf" srcId="{E5EECCA3-F875-4B71-92CC-9CCDFB7DBFEF}" destId="{AC1FEB9E-7ED9-4E44-9D47-B63AE5862158}" srcOrd="7" destOrd="0" presId="urn:microsoft.com/office/officeart/2005/8/layout/list1#1"/>
    <dgm:cxn modelId="{FED063A5-DDC9-49DD-9F48-CBE33BAED886}" type="presParOf" srcId="{E5EECCA3-F875-4B71-92CC-9CCDFB7DBFEF}" destId="{04A221FB-3A34-4804-9E1E-FAA254BEF819}" srcOrd="8" destOrd="0" presId="urn:microsoft.com/office/officeart/2005/8/layout/list1#1"/>
    <dgm:cxn modelId="{9E51CECD-DAD2-43D9-A940-53812459EB0F}" type="presParOf" srcId="{04A221FB-3A34-4804-9E1E-FAA254BEF819}" destId="{09CBCBA7-E2EE-4654-BCFB-AB2C2D77E66B}" srcOrd="0" destOrd="0" presId="urn:microsoft.com/office/officeart/2005/8/layout/list1#1"/>
    <dgm:cxn modelId="{0DB8F718-A545-4114-822E-B3D1DA660AFB}" type="presParOf" srcId="{04A221FB-3A34-4804-9E1E-FAA254BEF819}" destId="{F8B30F84-9FC1-4455-B8FC-CA5DC2189586}" srcOrd="1" destOrd="0" presId="urn:microsoft.com/office/officeart/2005/8/layout/list1#1"/>
    <dgm:cxn modelId="{400E0DB8-7199-43F3-9B86-82E6C44EDC88}" type="presParOf" srcId="{E5EECCA3-F875-4B71-92CC-9CCDFB7DBFEF}" destId="{75AF99AA-34AA-4169-A0AA-91E0CC0C2D15}" srcOrd="9" destOrd="0" presId="urn:microsoft.com/office/officeart/2005/8/layout/list1#1"/>
    <dgm:cxn modelId="{7CC2BA73-137C-4AE7-B344-6F6050E279DE}" type="presParOf" srcId="{E5EECCA3-F875-4B71-92CC-9CCDFB7DBFEF}" destId="{F855875C-E8B4-4273-8C6C-6A8EC3091B3C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67C88F-603D-4BAA-9C24-8DA8FCE7F376}" type="doc">
      <dgm:prSet loTypeId="urn:microsoft.com/office/officeart/2005/8/layout/process3#1" loCatId="process" qsTypeId="urn:microsoft.com/office/officeart/2005/8/quickstyle/simple1#2" qsCatId="3D" csTypeId="urn:microsoft.com/office/officeart/2005/8/colors/accent5_1#2" csCatId="colorful" phldr="1"/>
      <dgm:spPr/>
      <dgm:t>
        <a:bodyPr/>
        <a:lstStyle/>
        <a:p>
          <a:endParaRPr lang="ru-RU"/>
        </a:p>
      </dgm:t>
    </dgm:pt>
    <dgm:pt modelId="{5D6BB0E4-5800-4B63-8AAC-8E65E96DBDA7}">
      <dgm:prSet phldrT="[Текст]" phldr="0" custT="1"/>
      <dgm:spPr/>
      <dgm:t>
        <a:bodyPr vert="horz" wrap="square" anchor="ctr" anchorCtr="0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Бату хан 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(1227–1255)</a:t>
          </a:r>
        </a:p>
      </dgm:t>
    </dgm:pt>
    <dgm:pt modelId="{308A8B63-D59A-4E55-A9F1-C16CBE414942}" type="parTrans" cxnId="{DDE3AB47-E3CB-4B17-A329-826C6000C44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F516C-E9A6-49BF-9BCA-C703F2C97A31}" type="sibTrans" cxnId="{DDE3AB47-E3CB-4B17-A329-826C6000C44B}">
      <dgm:prSet custT="1"/>
      <dgm:spPr/>
      <dgm:t>
        <a:bodyPr/>
        <a:lstStyle/>
        <a:p>
          <a:endParaRPr lang="ru-RU" sz="18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D0E0A0C-42FD-477F-B094-72535ED9B6EA}">
      <dgm:prSet phldrT="[Текст]" phldr="0" custT="1"/>
      <dgm:spPr/>
      <dgm:t>
        <a:bodyPr vert="horz" wrap="square" anchor="t"/>
        <a:lstStyle/>
        <a:p>
          <a:pPr algn="just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территория</a:t>
          </a:r>
          <a:r>
            <a:rPr lang="ru-RU" sz="18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от Алтая до реки Дунай в Восточной Европе</a:t>
          </a:r>
          <a:endParaRPr lang="ru-RU" sz="18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6ACB94C-3E61-47C0-8B08-F2F220967BD8}" type="parTrans" cxnId="{3751AEF6-ABE1-4D78-8B1A-E0FCC7DA9E0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BF8F4-BFC7-45BE-8843-D4BF3F79316D}" type="sibTrans" cxnId="{3751AEF6-ABE1-4D78-8B1A-E0FCC7DA9E0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4C323-7475-44A8-8661-2266F15317AB}">
      <dgm:prSet phldr="0" custT="1"/>
      <dgm:spPr/>
      <dgm:t>
        <a:bodyPr vert="horz" wrap="square" anchor="t"/>
        <a:lstStyle/>
        <a:p>
          <a:pPr algn="just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столица - </a:t>
          </a: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Сарай-Бату</a:t>
          </a:r>
          <a:endParaRPr lang="ru-RU" sz="1800" b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0B91DA0-CFE6-45B6-8A31-9E18E4E8BCC0}" type="parTrans" cxnId="{4C2C3221-10DC-482F-801E-7D23FFEA32E6}">
      <dgm:prSet/>
      <dgm:spPr/>
      <dgm:t>
        <a:bodyPr/>
        <a:lstStyle/>
        <a:p>
          <a:endParaRPr lang="ru-RU" sz="1800"/>
        </a:p>
      </dgm:t>
    </dgm:pt>
    <dgm:pt modelId="{64BEE1EA-FBAA-4F8D-A518-F48872B00CC8}" type="sibTrans" cxnId="{4C2C3221-10DC-482F-801E-7D23FFEA32E6}">
      <dgm:prSet/>
      <dgm:spPr/>
      <dgm:t>
        <a:bodyPr/>
        <a:lstStyle/>
        <a:p>
          <a:endParaRPr lang="ru-RU" sz="1800"/>
        </a:p>
      </dgm:t>
    </dgm:pt>
    <dgm:pt modelId="{062BB263-263A-438D-A2A3-8383BEBB012C}">
      <dgm:prSet phldrT="[Текст]" phldr="0" custT="1"/>
      <dgm:spPr/>
      <dgm:t>
        <a:bodyPr vert="horz" wrap="square" anchor="ctr" anchorCtr="0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Узбек хан 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(1312–1342)</a:t>
          </a:r>
        </a:p>
      </dgm:t>
    </dgm:pt>
    <dgm:pt modelId="{C10F0C01-646B-4988-822D-39EE4C52BC41}" type="parTrans" cxnId="{7A4B8A6C-FDF3-4CB1-B2A9-46E9690112D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7471C-A5EE-4C0E-9BD2-CF6705483605}" type="sibTrans" cxnId="{7A4B8A6C-FDF3-4CB1-B2A9-46E9690112D3}">
      <dgm:prSet custT="1"/>
      <dgm:spPr/>
      <dgm:t>
        <a:bodyPr/>
        <a:lstStyle/>
        <a:p>
          <a:endParaRPr lang="ru-RU" sz="18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B1913A3-3376-48FF-BB97-107A079521F6}">
      <dgm:prSet phldrT="[Текст]" phldr="0" custT="1"/>
      <dgm:spPr/>
      <dgm:t>
        <a:bodyPr vert="horz" wrap="square"/>
        <a:lstStyle/>
        <a:p>
          <a:pPr algn="just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1312 г. ислам - религия государства</a:t>
          </a:r>
          <a:endParaRPr lang="ru-RU" sz="18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5A0EDD04-536A-4DB3-BDFA-A68503BA72C0}" type="parTrans" cxnId="{F243346F-F81F-4906-B41F-5EED5077904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71C94-026A-4F2E-AF90-1661BCBD5F99}" type="sibTrans" cxnId="{F243346F-F81F-4906-B41F-5EED5077904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69C581-E25F-4C01-ABBD-5BE489EF6106}">
      <dgm:prSet phldr="0" custT="1"/>
      <dgm:spPr/>
      <dgm:t>
        <a:bodyPr vert="horz" wrap="square"/>
        <a:lstStyle/>
        <a:p>
          <a:pPr marR="0" algn="just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расцвет и политическое могущество</a:t>
          </a:r>
          <a:endParaRPr lang="ru-RU" sz="18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6CAD40B-64D2-4294-8FAC-C4B00633360E}" type="parTrans" cxnId="{2CE0FE53-5012-4CB1-BEE4-476651B4B01D}">
      <dgm:prSet/>
      <dgm:spPr/>
      <dgm:t>
        <a:bodyPr/>
        <a:lstStyle/>
        <a:p>
          <a:endParaRPr lang="ru-RU" sz="1800"/>
        </a:p>
      </dgm:t>
    </dgm:pt>
    <dgm:pt modelId="{BE69E056-0924-403F-8C3D-7EBEECC49089}" type="sibTrans" cxnId="{2CE0FE53-5012-4CB1-BEE4-476651B4B01D}">
      <dgm:prSet/>
      <dgm:spPr/>
      <dgm:t>
        <a:bodyPr/>
        <a:lstStyle/>
        <a:p>
          <a:endParaRPr lang="ru-RU" sz="1800"/>
        </a:p>
      </dgm:t>
    </dgm:pt>
    <dgm:pt modelId="{A2FD6923-9ABE-4463-A5BC-D836DED90CAF}">
      <dgm:prSet phldrT="[Текст]" phldr="0" custT="1"/>
      <dgm:spPr/>
      <dgm:t>
        <a:bodyPr vert="horz" wrap="square" anchor="ctr" anchorCtr="0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«Великая смута» 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(1357 - 1380)</a:t>
          </a:r>
          <a:endParaRPr lang="en-US" altLang="ru-RU" sz="1800" b="1" i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1909D12D-A707-4351-B6D2-B2E1D1C5991B}" type="parTrans" cxnId="{D0CDC232-EEA1-4531-A7B1-49E47C8DC15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80204-37A6-4A11-95A3-1A0082BFC0E6}" type="sibTrans" cxnId="{D0CDC232-EEA1-4531-A7B1-49E47C8DC15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C2723-18B2-441A-8668-57A54A099D89}">
      <dgm:prSet phldrT="[Текст]" phldr="0" custT="1"/>
      <dgm:spPr/>
      <dgm:t>
        <a:bodyPr vert="horz" wrap="square"/>
        <a:lstStyle/>
        <a:p>
          <a:pPr algn="just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в борьбе за власть с 1357 по 1380 год погибло 20 ханов</a:t>
          </a:r>
          <a:endParaRPr lang="ru-RU" sz="18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12C91D02-9F09-47E5-889C-C1900A7BD4BD}" type="parTrans" cxnId="{D60E5937-B965-45A1-B136-6935D243118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A933C-2B55-4F31-B5E5-156D648DB3CA}" type="sibTrans" cxnId="{D60E5937-B965-45A1-B136-6935D243118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C4C94-C1E0-48F4-8BEC-A337B62BC15D}">
      <dgm:prSet phldr="0" custT="1"/>
      <dgm:spPr/>
      <dgm:t>
        <a:bodyPr vert="horz" wrap="square"/>
        <a:lstStyle/>
        <a:p>
          <a:pPr algn="just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1389, 1391 и 1395 годах - завоевания эмира Тимура</a:t>
          </a:r>
          <a:endParaRPr lang="ru-RU" sz="18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F13EB17-137E-42ED-ABA9-6280BC33F803}" type="parTrans" cxnId="{D3FC0A2B-08C3-48C8-BD35-13EABC438446}">
      <dgm:prSet/>
      <dgm:spPr/>
      <dgm:t>
        <a:bodyPr/>
        <a:lstStyle/>
        <a:p>
          <a:endParaRPr lang="ru-RU" sz="1800"/>
        </a:p>
      </dgm:t>
    </dgm:pt>
    <dgm:pt modelId="{88D9E9C8-D3E7-4019-9835-BB9A15EE1A70}" type="sibTrans" cxnId="{D3FC0A2B-08C3-48C8-BD35-13EABC438446}">
      <dgm:prSet/>
      <dgm:spPr/>
      <dgm:t>
        <a:bodyPr/>
        <a:lstStyle/>
        <a:p>
          <a:endParaRPr lang="ru-RU" sz="1800"/>
        </a:p>
      </dgm:t>
    </dgm:pt>
    <dgm:pt modelId="{0DAA5E64-2B88-46B3-B89A-D7AFF85BE037}" type="pres">
      <dgm:prSet presAssocID="{C767C88F-603D-4BAA-9C24-8DA8FCE7F3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99831-CE78-4C38-8A44-B993E88B1683}" type="pres">
      <dgm:prSet presAssocID="{5D6BB0E4-5800-4B63-8AAC-8E65E96DBDA7}" presName="composite" presStyleCnt="0"/>
      <dgm:spPr/>
      <dgm:t>
        <a:bodyPr/>
        <a:lstStyle/>
        <a:p>
          <a:endParaRPr lang="ru-RU"/>
        </a:p>
      </dgm:t>
    </dgm:pt>
    <dgm:pt modelId="{FDF316A2-6449-4701-AFD1-37DB4ECDFBD5}" type="pres">
      <dgm:prSet presAssocID="{5D6BB0E4-5800-4B63-8AAC-8E65E96DBD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7ACBC-911F-4126-AAE7-B1E001F2C741}" type="pres">
      <dgm:prSet presAssocID="{5D6BB0E4-5800-4B63-8AAC-8E65E96DBDA7}" presName="parSh" presStyleLbl="node1" presStyleIdx="0" presStyleCnt="3" custLinFactNeighborX="-518" custLinFactNeighborY="-6048"/>
      <dgm:spPr/>
      <dgm:t>
        <a:bodyPr/>
        <a:lstStyle/>
        <a:p>
          <a:endParaRPr lang="ru-RU"/>
        </a:p>
      </dgm:t>
    </dgm:pt>
    <dgm:pt modelId="{EE98B455-71CE-49B3-B552-C18705D08BD9}" type="pres">
      <dgm:prSet presAssocID="{5D6BB0E4-5800-4B63-8AAC-8E65E96DBDA7}" presName="desTx" presStyleLbl="fgAcc1" presStyleIdx="0" presStyleCnt="3" custScaleX="143635" custScaleY="52641" custLinFactNeighborX="-5644" custLinFactNeighborY="-17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2D8F7-262E-42A5-B8DA-E3883C746F9B}" type="pres">
      <dgm:prSet presAssocID="{181F516C-E9A6-49BF-9BCA-C703F2C97A3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7AE8CF2-F057-40D5-BFCD-DD782168097C}" type="pres">
      <dgm:prSet presAssocID="{181F516C-E9A6-49BF-9BCA-C703F2C97A31}" presName="connTx" presStyleLbl="sibTrans2D1" presStyleIdx="0" presStyleCnt="2"/>
      <dgm:spPr/>
      <dgm:t>
        <a:bodyPr/>
        <a:lstStyle/>
        <a:p>
          <a:endParaRPr lang="ru-RU"/>
        </a:p>
      </dgm:t>
    </dgm:pt>
    <dgm:pt modelId="{2A6CEED4-359C-4481-87F6-4F22549AB028}" type="pres">
      <dgm:prSet presAssocID="{062BB263-263A-438D-A2A3-8383BEBB012C}" presName="composite" presStyleCnt="0"/>
      <dgm:spPr/>
      <dgm:t>
        <a:bodyPr/>
        <a:lstStyle/>
        <a:p>
          <a:endParaRPr lang="ru-RU"/>
        </a:p>
      </dgm:t>
    </dgm:pt>
    <dgm:pt modelId="{2269D97C-29B8-4D72-A469-ADA9E9B5526C}" type="pres">
      <dgm:prSet presAssocID="{062BB263-263A-438D-A2A3-8383BEBB012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2475A-6801-49B3-8AE9-9C142C747D7B}" type="pres">
      <dgm:prSet presAssocID="{062BB263-263A-438D-A2A3-8383BEBB012C}" presName="parSh" presStyleLbl="node1" presStyleIdx="1" presStyleCnt="3" custLinFactNeighborY="-5498"/>
      <dgm:spPr/>
      <dgm:t>
        <a:bodyPr/>
        <a:lstStyle/>
        <a:p>
          <a:endParaRPr lang="ru-RU"/>
        </a:p>
      </dgm:t>
    </dgm:pt>
    <dgm:pt modelId="{77D49277-9D38-4CF9-AAB0-CDE3E3535D59}" type="pres">
      <dgm:prSet presAssocID="{062BB263-263A-438D-A2A3-8383BEBB012C}" presName="desTx" presStyleLbl="fgAcc1" presStyleIdx="1" presStyleCnt="3" custScaleX="151325" custScaleY="54534" custLinFactNeighborX="-6232" custLinFactNeighborY="-17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F1438-C66B-4C1B-A6C9-7849748F2DA7}" type="pres">
      <dgm:prSet presAssocID="{D2E7471C-A5EE-4C0E-9BD2-CF670548360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FD938A9-BC73-4E48-AECF-92C462783BF0}" type="pres">
      <dgm:prSet presAssocID="{D2E7471C-A5EE-4C0E-9BD2-CF6705483605}" presName="connTx" presStyleLbl="sibTrans2D1" presStyleIdx="1" presStyleCnt="2"/>
      <dgm:spPr/>
      <dgm:t>
        <a:bodyPr/>
        <a:lstStyle/>
        <a:p>
          <a:endParaRPr lang="ru-RU"/>
        </a:p>
      </dgm:t>
    </dgm:pt>
    <dgm:pt modelId="{1ECEA967-3D35-4C3C-AD63-AAE144C0E3E5}" type="pres">
      <dgm:prSet presAssocID="{A2FD6923-9ABE-4463-A5BC-D836DED90CAF}" presName="composite" presStyleCnt="0"/>
      <dgm:spPr/>
      <dgm:t>
        <a:bodyPr/>
        <a:lstStyle/>
        <a:p>
          <a:endParaRPr lang="ru-RU"/>
        </a:p>
      </dgm:t>
    </dgm:pt>
    <dgm:pt modelId="{5EE65FEB-0851-4F32-9004-8D51A06C699D}" type="pres">
      <dgm:prSet presAssocID="{A2FD6923-9ABE-4463-A5BC-D836DED90CA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C3D10-A1C1-43E4-A0F0-AC8657A95855}" type="pres">
      <dgm:prSet presAssocID="{A2FD6923-9ABE-4463-A5BC-D836DED90CAF}" presName="parSh" presStyleLbl="node1" presStyleIdx="2" presStyleCnt="3" custScaleX="107469" custLinFactNeighborX="-1553" custLinFactNeighborY="-5498"/>
      <dgm:spPr/>
      <dgm:t>
        <a:bodyPr/>
        <a:lstStyle/>
        <a:p>
          <a:endParaRPr lang="ru-RU"/>
        </a:p>
      </dgm:t>
    </dgm:pt>
    <dgm:pt modelId="{60D19063-60E4-47C8-9F64-2A47044D5567}" type="pres">
      <dgm:prSet presAssocID="{A2FD6923-9ABE-4463-A5BC-D836DED90CAF}" presName="desTx" presStyleLbl="fgAcc1" presStyleIdx="2" presStyleCnt="3" custScaleX="138264" custScaleY="56503" custLinFactNeighborX="-7381" custLinFactNeighborY="-18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3DC45-4ED8-4C93-8907-DA3BBABEE32C}" type="presOf" srcId="{181F516C-E9A6-49BF-9BCA-C703F2C97A31}" destId="{40F2D8F7-262E-42A5-B8DA-E3883C746F9B}" srcOrd="0" destOrd="0" presId="urn:microsoft.com/office/officeart/2005/8/layout/process3#1"/>
    <dgm:cxn modelId="{3BE1784B-AB46-4BAE-AF91-E8733A111934}" type="presOf" srcId="{6D0E0A0C-42FD-477F-B094-72535ED9B6EA}" destId="{EE98B455-71CE-49B3-B552-C18705D08BD9}" srcOrd="0" destOrd="0" presId="urn:microsoft.com/office/officeart/2005/8/layout/process3#1"/>
    <dgm:cxn modelId="{145CAC0E-AA56-40E7-8120-CCD2A47C1605}" type="presOf" srcId="{5D2C4C94-C1E0-48F4-8BEC-A337B62BC15D}" destId="{60D19063-60E4-47C8-9F64-2A47044D5567}" srcOrd="0" destOrd="1" presId="urn:microsoft.com/office/officeart/2005/8/layout/process3#1"/>
    <dgm:cxn modelId="{1B4242B4-0DF4-4B5B-B1A2-938406C13C8E}" type="presOf" srcId="{4364C323-7475-44A8-8661-2266F15317AB}" destId="{EE98B455-71CE-49B3-B552-C18705D08BD9}" srcOrd="0" destOrd="1" presId="urn:microsoft.com/office/officeart/2005/8/layout/process3#1"/>
    <dgm:cxn modelId="{E9AED187-BDA3-409A-988A-41AB3FF8BDBC}" type="presOf" srcId="{062BB263-263A-438D-A2A3-8383BEBB012C}" destId="{2269D97C-29B8-4D72-A469-ADA9E9B5526C}" srcOrd="1" destOrd="0" presId="urn:microsoft.com/office/officeart/2005/8/layout/process3#1"/>
    <dgm:cxn modelId="{F243346F-F81F-4906-B41F-5EED50779049}" srcId="{062BB263-263A-438D-A2A3-8383BEBB012C}" destId="{0B1913A3-3376-48FF-BB97-107A079521F6}" srcOrd="0" destOrd="0" parTransId="{5A0EDD04-536A-4DB3-BDFA-A68503BA72C0}" sibTransId="{16B71C94-026A-4F2E-AF90-1661BCBD5F99}"/>
    <dgm:cxn modelId="{7A4B8A6C-FDF3-4CB1-B2A9-46E9690112D3}" srcId="{C767C88F-603D-4BAA-9C24-8DA8FCE7F376}" destId="{062BB263-263A-438D-A2A3-8383BEBB012C}" srcOrd="1" destOrd="0" parTransId="{C10F0C01-646B-4988-822D-39EE4C52BC41}" sibTransId="{D2E7471C-A5EE-4C0E-9BD2-CF6705483605}"/>
    <dgm:cxn modelId="{4C2C3221-10DC-482F-801E-7D23FFEA32E6}" srcId="{5D6BB0E4-5800-4B63-8AAC-8E65E96DBDA7}" destId="{4364C323-7475-44A8-8661-2266F15317AB}" srcOrd="1" destOrd="0" parTransId="{00B91DA0-CFE6-45B6-8A31-9E18E4E8BCC0}" sibTransId="{64BEE1EA-FBAA-4F8D-A518-F48872B00CC8}"/>
    <dgm:cxn modelId="{51F616CA-2CBD-4BA9-90DF-8C50021E1237}" type="presOf" srcId="{7269C581-E25F-4C01-ABBD-5BE489EF6106}" destId="{77D49277-9D38-4CF9-AAB0-CDE3E3535D59}" srcOrd="0" destOrd="1" presId="urn:microsoft.com/office/officeart/2005/8/layout/process3#1"/>
    <dgm:cxn modelId="{1944FD44-5DD6-4D13-B3F4-AA6EA19D74C3}" type="presOf" srcId="{5DCC2723-18B2-441A-8668-57A54A099D89}" destId="{60D19063-60E4-47C8-9F64-2A47044D5567}" srcOrd="0" destOrd="0" presId="urn:microsoft.com/office/officeart/2005/8/layout/process3#1"/>
    <dgm:cxn modelId="{D0CDC232-EEA1-4531-A7B1-49E47C8DC15F}" srcId="{C767C88F-603D-4BAA-9C24-8DA8FCE7F376}" destId="{A2FD6923-9ABE-4463-A5BC-D836DED90CAF}" srcOrd="2" destOrd="0" parTransId="{1909D12D-A707-4351-B6D2-B2E1D1C5991B}" sibTransId="{DA480204-37A6-4A11-95A3-1A0082BFC0E6}"/>
    <dgm:cxn modelId="{D60E5937-B965-45A1-B136-6935D243118E}" srcId="{A2FD6923-9ABE-4463-A5BC-D836DED90CAF}" destId="{5DCC2723-18B2-441A-8668-57A54A099D89}" srcOrd="0" destOrd="0" parTransId="{12C91D02-9F09-47E5-889C-C1900A7BD4BD}" sibTransId="{090A933C-2B55-4F31-B5E5-156D648DB3CA}"/>
    <dgm:cxn modelId="{54C42E08-5046-41B1-9192-56659CABF6B6}" type="presOf" srcId="{C767C88F-603D-4BAA-9C24-8DA8FCE7F376}" destId="{0DAA5E64-2B88-46B3-B89A-D7AFF85BE037}" srcOrd="0" destOrd="0" presId="urn:microsoft.com/office/officeart/2005/8/layout/process3#1"/>
    <dgm:cxn modelId="{449CEA74-3E56-4866-B279-CF8FA3507FA3}" type="presOf" srcId="{A2FD6923-9ABE-4463-A5BC-D836DED90CAF}" destId="{D45C3D10-A1C1-43E4-A0F0-AC8657A95855}" srcOrd="0" destOrd="0" presId="urn:microsoft.com/office/officeart/2005/8/layout/process3#1"/>
    <dgm:cxn modelId="{DDE3AB47-E3CB-4B17-A329-826C6000C44B}" srcId="{C767C88F-603D-4BAA-9C24-8DA8FCE7F376}" destId="{5D6BB0E4-5800-4B63-8AAC-8E65E96DBDA7}" srcOrd="0" destOrd="0" parTransId="{308A8B63-D59A-4E55-A9F1-C16CBE414942}" sibTransId="{181F516C-E9A6-49BF-9BCA-C703F2C97A31}"/>
    <dgm:cxn modelId="{03B9BE27-48D4-44B8-82CB-76F14C2179C9}" type="presOf" srcId="{062BB263-263A-438D-A2A3-8383BEBB012C}" destId="{9512475A-6801-49B3-8AE9-9C142C747D7B}" srcOrd="0" destOrd="0" presId="urn:microsoft.com/office/officeart/2005/8/layout/process3#1"/>
    <dgm:cxn modelId="{D3FC0A2B-08C3-48C8-BD35-13EABC438446}" srcId="{A2FD6923-9ABE-4463-A5BC-D836DED90CAF}" destId="{5D2C4C94-C1E0-48F4-8BEC-A337B62BC15D}" srcOrd="1" destOrd="0" parTransId="{CF13EB17-137E-42ED-ABA9-6280BC33F803}" sibTransId="{88D9E9C8-D3E7-4019-9835-BB9A15EE1A70}"/>
    <dgm:cxn modelId="{F8C0F6EA-75D3-45EB-900E-E0D0AFF0CA72}" type="presOf" srcId="{D2E7471C-A5EE-4C0E-9BD2-CF6705483605}" destId="{A9CF1438-C66B-4C1B-A6C9-7849748F2DA7}" srcOrd="0" destOrd="0" presId="urn:microsoft.com/office/officeart/2005/8/layout/process3#1"/>
    <dgm:cxn modelId="{B1C96823-5F97-4AD0-B4E6-77D9AE282616}" type="presOf" srcId="{181F516C-E9A6-49BF-9BCA-C703F2C97A31}" destId="{07AE8CF2-F057-40D5-BFCD-DD782168097C}" srcOrd="1" destOrd="0" presId="urn:microsoft.com/office/officeart/2005/8/layout/process3#1"/>
    <dgm:cxn modelId="{4DF6B8F8-43C1-48F1-AB73-AD0FCFFC2C74}" type="presOf" srcId="{D2E7471C-A5EE-4C0E-9BD2-CF6705483605}" destId="{2FD938A9-BC73-4E48-AECF-92C462783BF0}" srcOrd="1" destOrd="0" presId="urn:microsoft.com/office/officeart/2005/8/layout/process3#1"/>
    <dgm:cxn modelId="{2CE0FE53-5012-4CB1-BEE4-476651B4B01D}" srcId="{062BB263-263A-438D-A2A3-8383BEBB012C}" destId="{7269C581-E25F-4C01-ABBD-5BE489EF6106}" srcOrd="1" destOrd="0" parTransId="{26CAD40B-64D2-4294-8FAC-C4B00633360E}" sibTransId="{BE69E056-0924-403F-8C3D-7EBEECC49089}"/>
    <dgm:cxn modelId="{E3ED43DE-5E51-4961-8C43-4F429B907691}" type="presOf" srcId="{5D6BB0E4-5800-4B63-8AAC-8E65E96DBDA7}" destId="{FDF316A2-6449-4701-AFD1-37DB4ECDFBD5}" srcOrd="1" destOrd="0" presId="urn:microsoft.com/office/officeart/2005/8/layout/process3#1"/>
    <dgm:cxn modelId="{5DC30287-DB23-433D-B8F9-9D1BE3918E6A}" type="presOf" srcId="{A2FD6923-9ABE-4463-A5BC-D836DED90CAF}" destId="{5EE65FEB-0851-4F32-9004-8D51A06C699D}" srcOrd="1" destOrd="0" presId="urn:microsoft.com/office/officeart/2005/8/layout/process3#1"/>
    <dgm:cxn modelId="{DE6ADEC8-613E-4ECF-8C3F-4F5F0FCE721B}" type="presOf" srcId="{5D6BB0E4-5800-4B63-8AAC-8E65E96DBDA7}" destId="{05A7ACBC-911F-4126-AAE7-B1E001F2C741}" srcOrd="0" destOrd="0" presId="urn:microsoft.com/office/officeart/2005/8/layout/process3#1"/>
    <dgm:cxn modelId="{3751AEF6-ABE1-4D78-8B1A-E0FCC7DA9E01}" srcId="{5D6BB0E4-5800-4B63-8AAC-8E65E96DBDA7}" destId="{6D0E0A0C-42FD-477F-B094-72535ED9B6EA}" srcOrd="0" destOrd="0" parTransId="{36ACB94C-3E61-47C0-8B08-F2F220967BD8}" sibTransId="{BEDBF8F4-BFC7-45BE-8843-D4BF3F79316D}"/>
    <dgm:cxn modelId="{0F22BD10-FA49-400B-9842-623449032E50}" type="presOf" srcId="{0B1913A3-3376-48FF-BB97-107A079521F6}" destId="{77D49277-9D38-4CF9-AAB0-CDE3E3535D59}" srcOrd="0" destOrd="0" presId="urn:microsoft.com/office/officeart/2005/8/layout/process3#1"/>
    <dgm:cxn modelId="{044D9C22-0643-44A7-BA75-BC37DD50E89B}" type="presParOf" srcId="{0DAA5E64-2B88-46B3-B89A-D7AFF85BE037}" destId="{FC099831-CE78-4C38-8A44-B993E88B1683}" srcOrd="0" destOrd="0" presId="urn:microsoft.com/office/officeart/2005/8/layout/process3#1"/>
    <dgm:cxn modelId="{0EE284B3-4A50-4A7D-84FC-BEB5E988C062}" type="presParOf" srcId="{FC099831-CE78-4C38-8A44-B993E88B1683}" destId="{FDF316A2-6449-4701-AFD1-37DB4ECDFBD5}" srcOrd="0" destOrd="0" presId="urn:microsoft.com/office/officeart/2005/8/layout/process3#1"/>
    <dgm:cxn modelId="{9E834564-E559-42B4-93D4-F93B4C483E08}" type="presParOf" srcId="{FC099831-CE78-4C38-8A44-B993E88B1683}" destId="{05A7ACBC-911F-4126-AAE7-B1E001F2C741}" srcOrd="1" destOrd="0" presId="urn:microsoft.com/office/officeart/2005/8/layout/process3#1"/>
    <dgm:cxn modelId="{15A34B86-7594-4E10-A42E-BFA22E3411EA}" type="presParOf" srcId="{FC099831-CE78-4C38-8A44-B993E88B1683}" destId="{EE98B455-71CE-49B3-B552-C18705D08BD9}" srcOrd="2" destOrd="0" presId="urn:microsoft.com/office/officeart/2005/8/layout/process3#1"/>
    <dgm:cxn modelId="{32CD18ED-488E-4374-9032-1999AF9B6B28}" type="presParOf" srcId="{0DAA5E64-2B88-46B3-B89A-D7AFF85BE037}" destId="{40F2D8F7-262E-42A5-B8DA-E3883C746F9B}" srcOrd="1" destOrd="0" presId="urn:microsoft.com/office/officeart/2005/8/layout/process3#1"/>
    <dgm:cxn modelId="{898D9210-F58F-4B25-85CF-F151990EF9D5}" type="presParOf" srcId="{40F2D8F7-262E-42A5-B8DA-E3883C746F9B}" destId="{07AE8CF2-F057-40D5-BFCD-DD782168097C}" srcOrd="0" destOrd="0" presId="urn:microsoft.com/office/officeart/2005/8/layout/process3#1"/>
    <dgm:cxn modelId="{DF55E97D-F4DF-493E-BE69-8A16292DF1E1}" type="presParOf" srcId="{0DAA5E64-2B88-46B3-B89A-D7AFF85BE037}" destId="{2A6CEED4-359C-4481-87F6-4F22549AB028}" srcOrd="2" destOrd="0" presId="urn:microsoft.com/office/officeart/2005/8/layout/process3#1"/>
    <dgm:cxn modelId="{9350FABB-2F12-4404-AF53-54EA812819C9}" type="presParOf" srcId="{2A6CEED4-359C-4481-87F6-4F22549AB028}" destId="{2269D97C-29B8-4D72-A469-ADA9E9B5526C}" srcOrd="0" destOrd="0" presId="urn:microsoft.com/office/officeart/2005/8/layout/process3#1"/>
    <dgm:cxn modelId="{48A7C5DE-0F7D-4473-959B-9BA667602E0B}" type="presParOf" srcId="{2A6CEED4-359C-4481-87F6-4F22549AB028}" destId="{9512475A-6801-49B3-8AE9-9C142C747D7B}" srcOrd="1" destOrd="0" presId="urn:microsoft.com/office/officeart/2005/8/layout/process3#1"/>
    <dgm:cxn modelId="{9594B056-7903-45DB-823C-4ACCF5F218EB}" type="presParOf" srcId="{2A6CEED4-359C-4481-87F6-4F22549AB028}" destId="{77D49277-9D38-4CF9-AAB0-CDE3E3535D59}" srcOrd="2" destOrd="0" presId="urn:microsoft.com/office/officeart/2005/8/layout/process3#1"/>
    <dgm:cxn modelId="{C316BCBD-6A06-4C9F-BC95-D0F624CBC6D0}" type="presParOf" srcId="{0DAA5E64-2B88-46B3-B89A-D7AFF85BE037}" destId="{A9CF1438-C66B-4C1B-A6C9-7849748F2DA7}" srcOrd="3" destOrd="0" presId="urn:microsoft.com/office/officeart/2005/8/layout/process3#1"/>
    <dgm:cxn modelId="{BC572748-13A8-442C-B3CA-471E5EB98150}" type="presParOf" srcId="{A9CF1438-C66B-4C1B-A6C9-7849748F2DA7}" destId="{2FD938A9-BC73-4E48-AECF-92C462783BF0}" srcOrd="0" destOrd="0" presId="urn:microsoft.com/office/officeart/2005/8/layout/process3#1"/>
    <dgm:cxn modelId="{53B96ACD-E981-4689-9F98-EA686867B31B}" type="presParOf" srcId="{0DAA5E64-2B88-46B3-B89A-D7AFF85BE037}" destId="{1ECEA967-3D35-4C3C-AD63-AAE144C0E3E5}" srcOrd="4" destOrd="0" presId="urn:microsoft.com/office/officeart/2005/8/layout/process3#1"/>
    <dgm:cxn modelId="{0EDB1E60-7114-4776-B1B6-96662DEAB351}" type="presParOf" srcId="{1ECEA967-3D35-4C3C-AD63-AAE144C0E3E5}" destId="{5EE65FEB-0851-4F32-9004-8D51A06C699D}" srcOrd="0" destOrd="0" presId="urn:microsoft.com/office/officeart/2005/8/layout/process3#1"/>
    <dgm:cxn modelId="{A3E85EDF-3E95-465B-8460-0C3932BFC46C}" type="presParOf" srcId="{1ECEA967-3D35-4C3C-AD63-AAE144C0E3E5}" destId="{D45C3D10-A1C1-43E4-A0F0-AC8657A95855}" srcOrd="1" destOrd="0" presId="urn:microsoft.com/office/officeart/2005/8/layout/process3#1"/>
    <dgm:cxn modelId="{4171EB83-B135-48BB-9F5E-C3D7EF9CF1FD}" type="presParOf" srcId="{1ECEA967-3D35-4C3C-AD63-AAE144C0E3E5}" destId="{60D19063-60E4-47C8-9F64-2A47044D5567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5725-8984-42CB-98CB-8E7728DD5EAB}">
      <dsp:nvSpPr>
        <dsp:cNvPr id="0" name=""/>
        <dsp:cNvSpPr/>
      </dsp:nvSpPr>
      <dsp:spPr>
        <a:xfrm>
          <a:off x="0" y="619034"/>
          <a:ext cx="9709785" cy="100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587" tIns="833120" rIns="75358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0" y="619034"/>
        <a:ext cx="9709785" cy="1008000"/>
      </dsp:txXfrm>
    </dsp:sp>
    <dsp:sp modelId="{D0971512-D8E1-4E4B-89F4-FF2EB164C196}">
      <dsp:nvSpPr>
        <dsp:cNvPr id="0" name=""/>
        <dsp:cNvSpPr/>
      </dsp:nvSpPr>
      <dsp:spPr>
        <a:xfrm>
          <a:off x="485489" y="28634"/>
          <a:ext cx="6796849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5" tIns="0" rIns="25690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Улус Джучи: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восточная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часть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Дешт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-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и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-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Кыпчакской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степи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Приаралье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нижнее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течение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Сырдарьи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и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северо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-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восточная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часть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Жетысу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весь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Центральный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Северный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и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Западный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Казахстан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. </a:t>
          </a:r>
          <a:r>
            <a:rPr lang="ru-RU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Ц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ентр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улуса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находился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на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берегу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Иртыша</a:t>
          </a:r>
        </a:p>
      </dsp:txBody>
      <dsp:txXfrm>
        <a:off x="543131" y="86276"/>
        <a:ext cx="6681565" cy="1065516"/>
      </dsp:txXfrm>
    </dsp:sp>
    <dsp:sp modelId="{FB20FF5F-D131-4A8A-AEBC-01A2B84D6655}">
      <dsp:nvSpPr>
        <dsp:cNvPr id="0" name=""/>
        <dsp:cNvSpPr/>
      </dsp:nvSpPr>
      <dsp:spPr>
        <a:xfrm>
          <a:off x="0" y="2433435"/>
          <a:ext cx="9709785" cy="100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587" tIns="833120" rIns="75358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0" y="2433435"/>
        <a:ext cx="9709785" cy="1008000"/>
      </dsp:txXfrm>
    </dsp:sp>
    <dsp:sp modelId="{DD07B078-3354-4F1B-9438-E4F95C4B43A6}">
      <dsp:nvSpPr>
        <dsp:cNvPr id="0" name=""/>
        <dsp:cNvSpPr/>
      </dsp:nvSpPr>
      <dsp:spPr>
        <a:xfrm>
          <a:off x="485489" y="1843034"/>
          <a:ext cx="6796849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5" tIns="0" rIns="256905" bIns="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Улус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Чагатая: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юг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юго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-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восток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Казахстана 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(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Жетысу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),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также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Средняя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Азия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Центром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улуса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являлся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город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Алмалы</a:t>
          </a:r>
        </a:p>
      </dsp:txBody>
      <dsp:txXfrm>
        <a:off x="543131" y="1900676"/>
        <a:ext cx="6681565" cy="1065516"/>
      </dsp:txXfrm>
    </dsp:sp>
    <dsp:sp modelId="{F855875C-E8B4-4273-8C6C-6A8EC3091B3C}">
      <dsp:nvSpPr>
        <dsp:cNvPr id="0" name=""/>
        <dsp:cNvSpPr/>
      </dsp:nvSpPr>
      <dsp:spPr>
        <a:xfrm>
          <a:off x="0" y="4247835"/>
          <a:ext cx="9709785" cy="100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587" tIns="833120" rIns="75358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0" y="4247835"/>
        <a:ext cx="9709785" cy="1008000"/>
      </dsp:txXfrm>
    </dsp:sp>
    <dsp:sp modelId="{F8B30F84-9FC1-4455-B8FC-CA5DC2189586}">
      <dsp:nvSpPr>
        <dsp:cNvPr id="0" name=""/>
        <dsp:cNvSpPr/>
      </dsp:nvSpPr>
      <dsp:spPr>
        <a:xfrm>
          <a:off x="485489" y="3657435"/>
          <a:ext cx="6796849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5" tIns="0" rIns="256905" bIns="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У</a:t>
          </a:r>
          <a:r>
            <a:rPr lang="ru-RU" sz="1800" b="1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лус Угедея</a:t>
          </a:r>
          <a:r>
            <a:rPr lang="en-US" altLang="ru-RU" sz="1800" b="1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: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земли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Западной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Монголии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Алтая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Тарбагатая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,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верхнее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течение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Иртыша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.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Ставка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хана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находилась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городе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Каракорум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на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берегу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реки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Орхон</a:t>
          </a:r>
          <a:r>
            <a:rPr lang="en-US" alt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</a:p>
      </dsp:txBody>
      <dsp:txXfrm>
        <a:off x="543131" y="3715077"/>
        <a:ext cx="6681565" cy="106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7ACBC-911F-4126-AAE7-B1E001F2C741}">
      <dsp:nvSpPr>
        <dsp:cNvPr id="0" name=""/>
        <dsp:cNvSpPr/>
      </dsp:nvSpPr>
      <dsp:spPr>
        <a:xfrm>
          <a:off x="17641" y="0"/>
          <a:ext cx="1823825" cy="276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Бату хан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(1227–1255)</a:t>
          </a:r>
        </a:p>
      </dsp:txBody>
      <dsp:txXfrm>
        <a:off x="17641" y="0"/>
        <a:ext cx="1823825" cy="729530"/>
      </dsp:txXfrm>
    </dsp:sp>
    <dsp:sp modelId="{EE98B455-71CE-49B3-B552-C18705D08BD9}">
      <dsp:nvSpPr>
        <dsp:cNvPr id="0" name=""/>
        <dsp:cNvSpPr/>
      </dsp:nvSpPr>
      <dsp:spPr>
        <a:xfrm>
          <a:off x="0" y="1025801"/>
          <a:ext cx="2619651" cy="194055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just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территория</a:t>
          </a:r>
          <a:r>
            <a:rPr lang="ru-RU" sz="18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от Алтая до реки Дунай в Восточной Европе</a:t>
          </a:r>
          <a:endParaRPr lang="ru-RU" sz="18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just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столица - </a:t>
          </a:r>
          <a:r>
            <a:rPr lang="ru-RU" sz="18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Сарай-Бату</a:t>
          </a:r>
          <a:endParaRPr lang="ru-RU" sz="1800" b="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6837" y="1082638"/>
        <a:ext cx="2505977" cy="1826883"/>
      </dsp:txXfrm>
    </dsp:sp>
    <dsp:sp modelId="{40F2D8F7-262E-42A5-B8DA-E3883C746F9B}">
      <dsp:nvSpPr>
        <dsp:cNvPr id="0" name=""/>
        <dsp:cNvSpPr/>
      </dsp:nvSpPr>
      <dsp:spPr>
        <a:xfrm>
          <a:off x="2243413" y="137725"/>
          <a:ext cx="852126" cy="454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243413" y="228541"/>
        <a:ext cx="715902" cy="272447"/>
      </dsp:txXfrm>
    </dsp:sp>
    <dsp:sp modelId="{9512475A-6801-49B3-8AE9-9C142C747D7B}">
      <dsp:nvSpPr>
        <dsp:cNvPr id="0" name=""/>
        <dsp:cNvSpPr/>
      </dsp:nvSpPr>
      <dsp:spPr>
        <a:xfrm>
          <a:off x="3449252" y="0"/>
          <a:ext cx="1823825" cy="276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Узбек хан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(1312–1342)</a:t>
          </a:r>
        </a:p>
      </dsp:txBody>
      <dsp:txXfrm>
        <a:off x="3449252" y="0"/>
        <a:ext cx="1823825" cy="729530"/>
      </dsp:txXfrm>
    </dsp:sp>
    <dsp:sp modelId="{77D49277-9D38-4CF9-AAB0-CDE3E3535D59}">
      <dsp:nvSpPr>
        <dsp:cNvPr id="0" name=""/>
        <dsp:cNvSpPr/>
      </dsp:nvSpPr>
      <dsp:spPr>
        <a:xfrm>
          <a:off x="3241107" y="1000338"/>
          <a:ext cx="2759903" cy="201034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just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1312 г. ислам - религия государства</a:t>
          </a:r>
          <a:endParaRPr lang="ru-RU" sz="18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marR="0" lvl="1" indent="-171450" algn="just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</a:pPr>
          <a:r>
            <a:rPr lang="ru-RU" sz="18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расцвет и политическое могущество</a:t>
          </a:r>
          <a:endParaRPr lang="ru-RU" sz="18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299988" y="1059219"/>
        <a:ext cx="2642141" cy="1892579"/>
      </dsp:txXfrm>
    </dsp:sp>
    <dsp:sp modelId="{A9CF1438-C66B-4C1B-A6C9-7849748F2DA7}">
      <dsp:nvSpPr>
        <dsp:cNvPr id="0" name=""/>
        <dsp:cNvSpPr/>
      </dsp:nvSpPr>
      <dsp:spPr>
        <a:xfrm>
          <a:off x="5659491" y="137725"/>
          <a:ext cx="819197" cy="454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659491" y="228541"/>
        <a:ext cx="682973" cy="272447"/>
      </dsp:txXfrm>
    </dsp:sp>
    <dsp:sp modelId="{D45C3D10-A1C1-43E4-A0F0-AC8657A95855}">
      <dsp:nvSpPr>
        <dsp:cNvPr id="0" name=""/>
        <dsp:cNvSpPr/>
      </dsp:nvSpPr>
      <dsp:spPr>
        <a:xfrm>
          <a:off x="6818733" y="0"/>
          <a:ext cx="1960046" cy="276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«Великая смута»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(1357 - 1380)</a:t>
          </a:r>
          <a:endParaRPr lang="en-US" altLang="ru-RU" sz="1800" b="1" i="0" kern="120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818733" y="0"/>
        <a:ext cx="1960046" cy="729530"/>
      </dsp:txXfrm>
    </dsp:sp>
    <dsp:sp modelId="{60D19063-60E4-47C8-9F64-2A47044D5567}">
      <dsp:nvSpPr>
        <dsp:cNvPr id="0" name=""/>
        <dsp:cNvSpPr/>
      </dsp:nvSpPr>
      <dsp:spPr>
        <a:xfrm>
          <a:off x="6805172" y="886842"/>
          <a:ext cx="2521693" cy="208292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just" defTabSz="8001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в борьбе за власть с 1357 по 1380 год погибло 20 ханов</a:t>
          </a:r>
          <a:endParaRPr lang="ru-RU" sz="18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just" defTabSz="8001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1389, 1391 и 1395 годах - завоевания эмира Тимура</a:t>
          </a:r>
          <a:endParaRPr lang="ru-RU" sz="18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866179" y="947849"/>
        <a:ext cx="2399679" cy="1960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C0CD-B397-4F34-9B33-EF5C7C54113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6EC5-A4CA-4195-ACE6-962C5E94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4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0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" name="Freeform 26"/>
          <p:cNvSpPr/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33566" y="2067321"/>
            <a:ext cx="8061960" cy="14478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«ИСТОРИЯ КАЗАХСТАНА</a:t>
            </a:r>
            <a: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b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№4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Великая степь в период Золотой Орды </a:t>
            </a:r>
            <a: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XIII - XV вв.)</a:t>
            </a:r>
          </a:p>
        </p:txBody>
      </p:sp>
      <p:sp>
        <p:nvSpPr>
          <p:cNvPr id="2" name="Заголовок 3"/>
          <p:cNvSpPr txBox="1"/>
          <p:nvPr/>
        </p:nvSpPr>
        <p:spPr>
          <a:xfrm>
            <a:off x="340360" y="313690"/>
            <a:ext cx="10648950" cy="1136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«МЕЖДУНАРОДНЫЙ УНИВЕРСИТЕТ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ТУРИЗМА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ГОСТЕПРИИМСТВА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ГУМАНИТАРНАЯ ШКОЛА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458000" y="4710335"/>
            <a:ext cx="5001896" cy="997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Альжанова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Эльмира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Есиркеповна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к.и.н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ассоциированный профессор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4"/>
          <p:cNvSpPr txBox="1"/>
          <p:nvPr/>
        </p:nvSpPr>
        <p:spPr>
          <a:xfrm>
            <a:off x="4461768" y="6214207"/>
            <a:ext cx="2738582" cy="524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anose="05050102010706020507" pitchFamily="18" charset="2"/>
              <a:buNone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394" y="551116"/>
            <a:ext cx="5533138" cy="780393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Список </a:t>
            </a:r>
            <a:r>
              <a:rPr 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775" y="1263650"/>
            <a:ext cx="10189845" cy="34232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fontAlgn="base">
              <a:lnSpc>
                <a:spcPct val="100000"/>
              </a:lnSpc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Оссон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Константин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Чингисхана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Тамерлана</a:t>
            </a:r>
            <a:r>
              <a:rPr lang="ru-RU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</a:t>
            </a:r>
            <a:r>
              <a:rPr lang="ru-RU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лматы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1996. </a:t>
            </a:r>
            <a:r>
              <a:rPr lang="ru-RU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255</a:t>
            </a:r>
            <a:r>
              <a:rPr lang="ru-RU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с.</a:t>
            </a:r>
            <a:endParaRPr lang="en-US" altLang="ru-RU" sz="2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Егоров 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В.Л. Золотая Орда: мифы и реальность. 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Москва, 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1990. - 60 с. </a:t>
            </a:r>
            <a:endParaRPr lang="ru-RU" sz="2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История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Учебник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2015.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Туменова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http://rmebrk.kzbook/1150878.</a:t>
            </a:r>
            <a:endParaRPr lang="en-US" altLang="ru-RU" sz="2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Кычанов 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Е. Жизнь </a:t>
            </a:r>
            <a:r>
              <a:rPr lang="ru-RU" sz="24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Темучина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думавшего покорить мир. 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Алматы, 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1992. - 128 с.</a:t>
            </a:r>
            <a:endParaRPr lang="ru-RU" sz="2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Сафаргалиев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М.Г. Распад Золотой Орды.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Саранск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1960. -</a:t>
            </a:r>
            <a:r>
              <a:rPr lang="ru-RU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276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100000"/>
              </a:lnSpc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Пищулина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Юго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Восточный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середине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IV -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начале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века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вопросы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политической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социально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экономической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истории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Алма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Ата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1977.</a:t>
            </a:r>
            <a:r>
              <a:rPr lang="ru-RU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- 286 с.</a:t>
            </a:r>
            <a:endParaRPr lang="en-US" altLang="ru-RU" sz="2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Хара-Даван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Э. Чингисхан как полководец и его наследие.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Элиста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1991. - 221 с.</a:t>
            </a:r>
            <a:endParaRPr lang="ru-RU" sz="2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buAutoNum type="arabicPeriod"/>
            </a:pPr>
            <a:endParaRPr lang="ru-RU" sz="2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70" y="1753368"/>
            <a:ext cx="6952250" cy="20112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1. Чингиз хан и образование Монгольской империи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2. Образование Золотой Орды как евразийской империи: территория, этнические процессы, культурный симбиоз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3. Средневековые государства в XIV - XV вв.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092" y="569191"/>
            <a:ext cx="6838749" cy="1143000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101" y="1026045"/>
            <a:ext cx="10581443" cy="43474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Цель лекции: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аспектов исторического развития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Великой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степи в эпоху Золотой Орды 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задачи лекции: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раскрыть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завоевательную политику Монгольской империи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оценить роль Золотой Орды в политической и экономической системе Евразии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  <a:tabLst>
                <a:tab pos="271145" algn="l"/>
                <a:tab pos="452120" algn="l"/>
                <a:tab pos="984250" algn="l"/>
              </a:tabLst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исследовать политическую историю средневековых государств XIV - XV вв.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b="1" dirty="0" err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6" y="182880"/>
            <a:ext cx="5707039" cy="1069848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13160" y="2022512"/>
            <a:ext cx="5854702" cy="4535203"/>
            <a:chOff x="3097697" y="1945178"/>
            <a:chExt cx="5854702" cy="4535203"/>
          </a:xfrm>
        </p:grpSpPr>
        <p:sp>
          <p:nvSpPr>
            <p:cNvPr id="6" name="Полилиния 5"/>
            <p:cNvSpPr/>
            <p:nvPr/>
          </p:nvSpPr>
          <p:spPr>
            <a:xfrm>
              <a:off x="7018036" y="1945178"/>
              <a:ext cx="1934363" cy="4535203"/>
            </a:xfrm>
            <a:custGeom>
              <a:avLst/>
              <a:gdLst>
                <a:gd name="connsiteX0" fmla="*/ 0 w 1934363"/>
                <a:gd name="connsiteY0" fmla="*/ 193436 h 4535203"/>
                <a:gd name="connsiteX1" fmla="*/ 193436 w 1934363"/>
                <a:gd name="connsiteY1" fmla="*/ 0 h 4535203"/>
                <a:gd name="connsiteX2" fmla="*/ 1740927 w 1934363"/>
                <a:gd name="connsiteY2" fmla="*/ 0 h 4535203"/>
                <a:gd name="connsiteX3" fmla="*/ 1934363 w 1934363"/>
                <a:gd name="connsiteY3" fmla="*/ 193436 h 4535203"/>
                <a:gd name="connsiteX4" fmla="*/ 1934363 w 1934363"/>
                <a:gd name="connsiteY4" fmla="*/ 4341767 h 4535203"/>
                <a:gd name="connsiteX5" fmla="*/ 1740927 w 1934363"/>
                <a:gd name="connsiteY5" fmla="*/ 4535203 h 4535203"/>
                <a:gd name="connsiteX6" fmla="*/ 193436 w 1934363"/>
                <a:gd name="connsiteY6" fmla="*/ 4535203 h 4535203"/>
                <a:gd name="connsiteX7" fmla="*/ 0 w 1934363"/>
                <a:gd name="connsiteY7" fmla="*/ 4341767 h 4535203"/>
                <a:gd name="connsiteX8" fmla="*/ 0 w 1934363"/>
                <a:gd name="connsiteY8" fmla="*/ 193436 h 453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363" h="4535203">
                  <a:moveTo>
                    <a:pt x="0" y="193436"/>
                  </a:moveTo>
                  <a:cubicBezTo>
                    <a:pt x="0" y="86604"/>
                    <a:pt x="86604" y="0"/>
                    <a:pt x="193436" y="0"/>
                  </a:cubicBezTo>
                  <a:lnTo>
                    <a:pt x="1740927" y="0"/>
                  </a:lnTo>
                  <a:cubicBezTo>
                    <a:pt x="1847759" y="0"/>
                    <a:pt x="1934363" y="86604"/>
                    <a:pt x="1934363" y="193436"/>
                  </a:cubicBezTo>
                  <a:lnTo>
                    <a:pt x="1934363" y="4341767"/>
                  </a:lnTo>
                  <a:cubicBezTo>
                    <a:pt x="1934363" y="4448599"/>
                    <a:pt x="1847759" y="4535203"/>
                    <a:pt x="1740927" y="4535203"/>
                  </a:cubicBezTo>
                  <a:lnTo>
                    <a:pt x="193436" y="4535203"/>
                  </a:lnTo>
                  <a:cubicBezTo>
                    <a:pt x="86604" y="4535203"/>
                    <a:pt x="0" y="4448599"/>
                    <a:pt x="0" y="4341767"/>
                  </a:cubicBezTo>
                  <a:lnTo>
                    <a:pt x="0" y="193436"/>
                  </a:lnTo>
                  <a:close/>
                </a:path>
              </a:pathLst>
            </a:custGeom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3316883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2000" b="1" kern="1200" dirty="0" err="1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Кэшиктэн</a:t>
              </a:r>
              <a:r>
                <a:rPr lang="en-US" sz="2000" b="1" kern="1200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» л</a:t>
              </a:r>
              <a:r>
                <a:rPr lang="ru-RU" sz="2000" b="1" kern="1200" dirty="0" err="1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ичная</a:t>
              </a:r>
              <a:r>
                <a:rPr lang="ru-RU" sz="2000" b="1" kern="1200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 гвардия </a:t>
              </a:r>
              <a:endParaRPr lang="ru-RU" sz="2000" b="1" kern="1200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985596" y="1945178"/>
              <a:ext cx="1799022" cy="4535203"/>
            </a:xfrm>
            <a:custGeom>
              <a:avLst/>
              <a:gdLst>
                <a:gd name="connsiteX0" fmla="*/ 0 w 1799022"/>
                <a:gd name="connsiteY0" fmla="*/ 179902 h 4535203"/>
                <a:gd name="connsiteX1" fmla="*/ 179902 w 1799022"/>
                <a:gd name="connsiteY1" fmla="*/ 0 h 4535203"/>
                <a:gd name="connsiteX2" fmla="*/ 1619120 w 1799022"/>
                <a:gd name="connsiteY2" fmla="*/ 0 h 4535203"/>
                <a:gd name="connsiteX3" fmla="*/ 1799022 w 1799022"/>
                <a:gd name="connsiteY3" fmla="*/ 179902 h 4535203"/>
                <a:gd name="connsiteX4" fmla="*/ 1799022 w 1799022"/>
                <a:gd name="connsiteY4" fmla="*/ 4355301 h 4535203"/>
                <a:gd name="connsiteX5" fmla="*/ 1619120 w 1799022"/>
                <a:gd name="connsiteY5" fmla="*/ 4535203 h 4535203"/>
                <a:gd name="connsiteX6" fmla="*/ 179902 w 1799022"/>
                <a:gd name="connsiteY6" fmla="*/ 4535203 h 4535203"/>
                <a:gd name="connsiteX7" fmla="*/ 0 w 1799022"/>
                <a:gd name="connsiteY7" fmla="*/ 4355301 h 4535203"/>
                <a:gd name="connsiteX8" fmla="*/ 0 w 1799022"/>
                <a:gd name="connsiteY8" fmla="*/ 179902 h 453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022" h="4535203">
                  <a:moveTo>
                    <a:pt x="0" y="179902"/>
                  </a:moveTo>
                  <a:cubicBezTo>
                    <a:pt x="0" y="80545"/>
                    <a:pt x="80545" y="0"/>
                    <a:pt x="179902" y="0"/>
                  </a:cubicBezTo>
                  <a:lnTo>
                    <a:pt x="1619120" y="0"/>
                  </a:lnTo>
                  <a:cubicBezTo>
                    <a:pt x="1718477" y="0"/>
                    <a:pt x="1799022" y="80545"/>
                    <a:pt x="1799022" y="179902"/>
                  </a:cubicBezTo>
                  <a:lnTo>
                    <a:pt x="1799022" y="4355301"/>
                  </a:lnTo>
                  <a:cubicBezTo>
                    <a:pt x="1799022" y="4454658"/>
                    <a:pt x="1718477" y="4535203"/>
                    <a:pt x="1619120" y="4535203"/>
                  </a:cubicBezTo>
                  <a:lnTo>
                    <a:pt x="179902" y="4535203"/>
                  </a:lnTo>
                  <a:cubicBezTo>
                    <a:pt x="80545" y="4535203"/>
                    <a:pt x="0" y="4454658"/>
                    <a:pt x="0" y="4355301"/>
                  </a:cubicBezTo>
                  <a:lnTo>
                    <a:pt x="0" y="179902"/>
                  </a:lnTo>
                  <a:close/>
                </a:path>
              </a:pathLst>
            </a:custGeom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3316883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«Великая Яса Чингиз-хана»</a:t>
              </a:r>
              <a:endParaRPr lang="ru-RU" sz="2000" b="1" kern="1200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097697" y="1945178"/>
              <a:ext cx="1682942" cy="4535203"/>
            </a:xfrm>
            <a:custGeom>
              <a:avLst/>
              <a:gdLst>
                <a:gd name="connsiteX0" fmla="*/ 0 w 1682942"/>
                <a:gd name="connsiteY0" fmla="*/ 168294 h 4535203"/>
                <a:gd name="connsiteX1" fmla="*/ 168294 w 1682942"/>
                <a:gd name="connsiteY1" fmla="*/ 0 h 4535203"/>
                <a:gd name="connsiteX2" fmla="*/ 1514648 w 1682942"/>
                <a:gd name="connsiteY2" fmla="*/ 0 h 4535203"/>
                <a:gd name="connsiteX3" fmla="*/ 1682942 w 1682942"/>
                <a:gd name="connsiteY3" fmla="*/ 168294 h 4535203"/>
                <a:gd name="connsiteX4" fmla="*/ 1682942 w 1682942"/>
                <a:gd name="connsiteY4" fmla="*/ 4366909 h 4535203"/>
                <a:gd name="connsiteX5" fmla="*/ 1514648 w 1682942"/>
                <a:gd name="connsiteY5" fmla="*/ 4535203 h 4535203"/>
                <a:gd name="connsiteX6" fmla="*/ 168294 w 1682942"/>
                <a:gd name="connsiteY6" fmla="*/ 4535203 h 4535203"/>
                <a:gd name="connsiteX7" fmla="*/ 0 w 1682942"/>
                <a:gd name="connsiteY7" fmla="*/ 4366909 h 4535203"/>
                <a:gd name="connsiteX8" fmla="*/ 0 w 1682942"/>
                <a:gd name="connsiteY8" fmla="*/ 168294 h 453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942" h="4535203">
                  <a:moveTo>
                    <a:pt x="0" y="168294"/>
                  </a:moveTo>
                  <a:cubicBezTo>
                    <a:pt x="0" y="75348"/>
                    <a:pt x="75348" y="0"/>
                    <a:pt x="168294" y="0"/>
                  </a:cubicBezTo>
                  <a:lnTo>
                    <a:pt x="1514648" y="0"/>
                  </a:lnTo>
                  <a:cubicBezTo>
                    <a:pt x="1607594" y="0"/>
                    <a:pt x="1682942" y="75348"/>
                    <a:pt x="1682942" y="168294"/>
                  </a:cubicBezTo>
                  <a:lnTo>
                    <a:pt x="1682942" y="4366909"/>
                  </a:lnTo>
                  <a:cubicBezTo>
                    <a:pt x="1682942" y="4459855"/>
                    <a:pt x="1607594" y="4535203"/>
                    <a:pt x="1514648" y="4535203"/>
                  </a:cubicBezTo>
                  <a:lnTo>
                    <a:pt x="168294" y="4535203"/>
                  </a:lnTo>
                  <a:cubicBezTo>
                    <a:pt x="75348" y="4535203"/>
                    <a:pt x="0" y="4459855"/>
                    <a:pt x="0" y="4366909"/>
                  </a:cubicBezTo>
                  <a:lnTo>
                    <a:pt x="0" y="168294"/>
                  </a:lnTo>
                  <a:close/>
                </a:path>
              </a:pathLst>
            </a:custGeom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3316883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Основатель</a:t>
              </a:r>
              <a:endParaRPr lang="ru-RU" sz="2000" b="1" kern="1200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216897" y="3504089"/>
              <a:ext cx="1499185" cy="1650678"/>
            </a:xfrm>
            <a:custGeom>
              <a:avLst/>
              <a:gdLst>
                <a:gd name="connsiteX0" fmla="*/ 0 w 1499185"/>
                <a:gd name="connsiteY0" fmla="*/ 149919 h 1650678"/>
                <a:gd name="connsiteX1" fmla="*/ 149919 w 1499185"/>
                <a:gd name="connsiteY1" fmla="*/ 0 h 1650678"/>
                <a:gd name="connsiteX2" fmla="*/ 1349267 w 1499185"/>
                <a:gd name="connsiteY2" fmla="*/ 0 h 1650678"/>
                <a:gd name="connsiteX3" fmla="*/ 1499186 w 1499185"/>
                <a:gd name="connsiteY3" fmla="*/ 149919 h 1650678"/>
                <a:gd name="connsiteX4" fmla="*/ 1499185 w 1499185"/>
                <a:gd name="connsiteY4" fmla="*/ 1500760 h 1650678"/>
                <a:gd name="connsiteX5" fmla="*/ 1349266 w 1499185"/>
                <a:gd name="connsiteY5" fmla="*/ 1650679 h 1650678"/>
                <a:gd name="connsiteX6" fmla="*/ 149919 w 1499185"/>
                <a:gd name="connsiteY6" fmla="*/ 1650678 h 1650678"/>
                <a:gd name="connsiteX7" fmla="*/ 0 w 1499185"/>
                <a:gd name="connsiteY7" fmla="*/ 1500759 h 1650678"/>
                <a:gd name="connsiteX8" fmla="*/ 0 w 1499185"/>
                <a:gd name="connsiteY8" fmla="*/ 149919 h 165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9185" h="1650678">
                  <a:moveTo>
                    <a:pt x="0" y="149919"/>
                  </a:moveTo>
                  <a:cubicBezTo>
                    <a:pt x="0" y="67121"/>
                    <a:pt x="67121" y="0"/>
                    <a:pt x="149919" y="0"/>
                  </a:cubicBezTo>
                  <a:lnTo>
                    <a:pt x="1349267" y="0"/>
                  </a:lnTo>
                  <a:cubicBezTo>
                    <a:pt x="1432065" y="0"/>
                    <a:pt x="1499186" y="67121"/>
                    <a:pt x="1499186" y="149919"/>
                  </a:cubicBezTo>
                  <a:cubicBezTo>
                    <a:pt x="1499186" y="600199"/>
                    <a:pt x="1499185" y="1050480"/>
                    <a:pt x="1499185" y="1500760"/>
                  </a:cubicBezTo>
                  <a:cubicBezTo>
                    <a:pt x="1499185" y="1583558"/>
                    <a:pt x="1432064" y="1650679"/>
                    <a:pt x="1349266" y="1650679"/>
                  </a:cubicBezTo>
                  <a:lnTo>
                    <a:pt x="149919" y="1650678"/>
                  </a:lnTo>
                  <a:cubicBezTo>
                    <a:pt x="67121" y="1650678"/>
                    <a:pt x="0" y="1583557"/>
                    <a:pt x="0" y="1500759"/>
                  </a:cubicBezTo>
                  <a:lnTo>
                    <a:pt x="0" y="149919"/>
                  </a:lnTo>
                  <a:close/>
                </a:path>
              </a:pathLst>
            </a:custGeom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610" tIns="56610" rIns="56610" bIns="5661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000" kern="1200" dirty="0" smtClean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Чингисхан </a:t>
              </a:r>
              <a:r>
                <a:rPr lang="ru-RU" sz="2000" b="0" i="0" kern="120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1206 </a:t>
              </a:r>
              <a:r>
                <a:rPr lang="ru-RU" sz="2000" b="0" i="0" kern="1200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год </a:t>
              </a:r>
              <a:r>
                <a:rPr lang="ru-RU" sz="2000" kern="1200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br>
                <a:rPr lang="ru-RU" sz="2000" kern="1200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endParaRPr lang="ru-RU" sz="2000" kern="1200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140487" y="3228568"/>
              <a:ext cx="1480940" cy="1434908"/>
            </a:xfrm>
            <a:custGeom>
              <a:avLst/>
              <a:gdLst>
                <a:gd name="connsiteX0" fmla="*/ 0 w 1480940"/>
                <a:gd name="connsiteY0" fmla="*/ 143491 h 1434908"/>
                <a:gd name="connsiteX1" fmla="*/ 143491 w 1480940"/>
                <a:gd name="connsiteY1" fmla="*/ 0 h 1434908"/>
                <a:gd name="connsiteX2" fmla="*/ 1337449 w 1480940"/>
                <a:gd name="connsiteY2" fmla="*/ 0 h 1434908"/>
                <a:gd name="connsiteX3" fmla="*/ 1480940 w 1480940"/>
                <a:gd name="connsiteY3" fmla="*/ 143491 h 1434908"/>
                <a:gd name="connsiteX4" fmla="*/ 1480940 w 1480940"/>
                <a:gd name="connsiteY4" fmla="*/ 1291417 h 1434908"/>
                <a:gd name="connsiteX5" fmla="*/ 1337449 w 1480940"/>
                <a:gd name="connsiteY5" fmla="*/ 1434908 h 1434908"/>
                <a:gd name="connsiteX6" fmla="*/ 143491 w 1480940"/>
                <a:gd name="connsiteY6" fmla="*/ 1434908 h 1434908"/>
                <a:gd name="connsiteX7" fmla="*/ 0 w 1480940"/>
                <a:gd name="connsiteY7" fmla="*/ 1291417 h 1434908"/>
                <a:gd name="connsiteX8" fmla="*/ 0 w 1480940"/>
                <a:gd name="connsiteY8" fmla="*/ 143491 h 143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940" h="1434908">
                  <a:moveTo>
                    <a:pt x="0" y="143491"/>
                  </a:moveTo>
                  <a:cubicBezTo>
                    <a:pt x="0" y="64243"/>
                    <a:pt x="64243" y="0"/>
                    <a:pt x="143491" y="0"/>
                  </a:cubicBezTo>
                  <a:lnTo>
                    <a:pt x="1337449" y="0"/>
                  </a:lnTo>
                  <a:cubicBezTo>
                    <a:pt x="1416697" y="0"/>
                    <a:pt x="1480940" y="64243"/>
                    <a:pt x="1480940" y="143491"/>
                  </a:cubicBezTo>
                  <a:lnTo>
                    <a:pt x="1480940" y="1291417"/>
                  </a:lnTo>
                  <a:cubicBezTo>
                    <a:pt x="1480940" y="1370665"/>
                    <a:pt x="1416697" y="1434908"/>
                    <a:pt x="1337449" y="1434908"/>
                  </a:cubicBezTo>
                  <a:lnTo>
                    <a:pt x="143491" y="1434908"/>
                  </a:lnTo>
                  <a:cubicBezTo>
                    <a:pt x="64243" y="1434908"/>
                    <a:pt x="0" y="1370665"/>
                    <a:pt x="0" y="1291417"/>
                  </a:cubicBezTo>
                  <a:lnTo>
                    <a:pt x="0" y="143491"/>
                  </a:lnTo>
                  <a:close/>
                </a:path>
              </a:pathLst>
            </a:custGeom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457" tIns="53457" rIns="53457" bIns="53457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kern="120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«Билик»  нормативные и моральные законы для подданных</a:t>
              </a:r>
              <a:endParaRPr lang="ru-RU" sz="1800" kern="1200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235624" y="3226294"/>
              <a:ext cx="1499185" cy="749592"/>
            </a:xfrm>
            <a:custGeom>
              <a:avLst/>
              <a:gdLst>
                <a:gd name="connsiteX0" fmla="*/ 0 w 1499185"/>
                <a:gd name="connsiteY0" fmla="*/ 74959 h 749592"/>
                <a:gd name="connsiteX1" fmla="*/ 74959 w 1499185"/>
                <a:gd name="connsiteY1" fmla="*/ 0 h 749592"/>
                <a:gd name="connsiteX2" fmla="*/ 1424226 w 1499185"/>
                <a:gd name="connsiteY2" fmla="*/ 0 h 749592"/>
                <a:gd name="connsiteX3" fmla="*/ 1499185 w 1499185"/>
                <a:gd name="connsiteY3" fmla="*/ 74959 h 749592"/>
                <a:gd name="connsiteX4" fmla="*/ 1499185 w 1499185"/>
                <a:gd name="connsiteY4" fmla="*/ 674633 h 749592"/>
                <a:gd name="connsiteX5" fmla="*/ 1424226 w 1499185"/>
                <a:gd name="connsiteY5" fmla="*/ 749592 h 749592"/>
                <a:gd name="connsiteX6" fmla="*/ 74959 w 1499185"/>
                <a:gd name="connsiteY6" fmla="*/ 749592 h 749592"/>
                <a:gd name="connsiteX7" fmla="*/ 0 w 1499185"/>
                <a:gd name="connsiteY7" fmla="*/ 674633 h 749592"/>
                <a:gd name="connsiteX8" fmla="*/ 0 w 1499185"/>
                <a:gd name="connsiteY8" fmla="*/ 74959 h 74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9185" h="749592">
                  <a:moveTo>
                    <a:pt x="0" y="74959"/>
                  </a:moveTo>
                  <a:cubicBezTo>
                    <a:pt x="0" y="33560"/>
                    <a:pt x="33560" y="0"/>
                    <a:pt x="74959" y="0"/>
                  </a:cubicBezTo>
                  <a:lnTo>
                    <a:pt x="1424226" y="0"/>
                  </a:lnTo>
                  <a:cubicBezTo>
                    <a:pt x="1465625" y="0"/>
                    <a:pt x="1499185" y="33560"/>
                    <a:pt x="1499185" y="74959"/>
                  </a:cubicBezTo>
                  <a:lnTo>
                    <a:pt x="1499185" y="674633"/>
                  </a:lnTo>
                  <a:cubicBezTo>
                    <a:pt x="1499185" y="716032"/>
                    <a:pt x="1465625" y="749592"/>
                    <a:pt x="1424226" y="749592"/>
                  </a:cubicBezTo>
                  <a:lnTo>
                    <a:pt x="74959" y="749592"/>
                  </a:lnTo>
                  <a:cubicBezTo>
                    <a:pt x="33560" y="749592"/>
                    <a:pt x="0" y="716032"/>
                    <a:pt x="0" y="674633"/>
                  </a:cubicBezTo>
                  <a:lnTo>
                    <a:pt x="0" y="74959"/>
                  </a:lnTo>
                  <a:close/>
                </a:path>
              </a:pathLst>
            </a:custGeom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655" tIns="34655" rIns="34655" bIns="34655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Правое крыло (</a:t>
              </a:r>
              <a:r>
                <a:rPr lang="ru-RU" sz="2000" kern="1200" dirty="0" err="1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Барунгар</a:t>
              </a:r>
              <a:r>
                <a:rPr lang="ru-RU" sz="2000" kern="1200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)</a:t>
              </a:r>
              <a:endParaRPr lang="ru-RU" sz="2000" kern="1200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265793" y="4229458"/>
              <a:ext cx="1499185" cy="749592"/>
            </a:xfrm>
            <a:custGeom>
              <a:avLst/>
              <a:gdLst>
                <a:gd name="connsiteX0" fmla="*/ 0 w 1499185"/>
                <a:gd name="connsiteY0" fmla="*/ 74959 h 749592"/>
                <a:gd name="connsiteX1" fmla="*/ 74959 w 1499185"/>
                <a:gd name="connsiteY1" fmla="*/ 0 h 749592"/>
                <a:gd name="connsiteX2" fmla="*/ 1424226 w 1499185"/>
                <a:gd name="connsiteY2" fmla="*/ 0 h 749592"/>
                <a:gd name="connsiteX3" fmla="*/ 1499185 w 1499185"/>
                <a:gd name="connsiteY3" fmla="*/ 74959 h 749592"/>
                <a:gd name="connsiteX4" fmla="*/ 1499185 w 1499185"/>
                <a:gd name="connsiteY4" fmla="*/ 674633 h 749592"/>
                <a:gd name="connsiteX5" fmla="*/ 1424226 w 1499185"/>
                <a:gd name="connsiteY5" fmla="*/ 749592 h 749592"/>
                <a:gd name="connsiteX6" fmla="*/ 74959 w 1499185"/>
                <a:gd name="connsiteY6" fmla="*/ 749592 h 749592"/>
                <a:gd name="connsiteX7" fmla="*/ 0 w 1499185"/>
                <a:gd name="connsiteY7" fmla="*/ 674633 h 749592"/>
                <a:gd name="connsiteX8" fmla="*/ 0 w 1499185"/>
                <a:gd name="connsiteY8" fmla="*/ 74959 h 74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9185" h="749592">
                  <a:moveTo>
                    <a:pt x="0" y="74959"/>
                  </a:moveTo>
                  <a:cubicBezTo>
                    <a:pt x="0" y="33560"/>
                    <a:pt x="33560" y="0"/>
                    <a:pt x="74959" y="0"/>
                  </a:cubicBezTo>
                  <a:lnTo>
                    <a:pt x="1424226" y="0"/>
                  </a:lnTo>
                  <a:cubicBezTo>
                    <a:pt x="1465625" y="0"/>
                    <a:pt x="1499185" y="33560"/>
                    <a:pt x="1499185" y="74959"/>
                  </a:cubicBezTo>
                  <a:lnTo>
                    <a:pt x="1499185" y="674633"/>
                  </a:lnTo>
                  <a:cubicBezTo>
                    <a:pt x="1499185" y="716032"/>
                    <a:pt x="1465625" y="749592"/>
                    <a:pt x="1424226" y="749592"/>
                  </a:cubicBezTo>
                  <a:lnTo>
                    <a:pt x="74959" y="749592"/>
                  </a:lnTo>
                  <a:cubicBezTo>
                    <a:pt x="33560" y="749592"/>
                    <a:pt x="0" y="716032"/>
                    <a:pt x="0" y="674633"/>
                  </a:cubicBezTo>
                  <a:lnTo>
                    <a:pt x="0" y="74959"/>
                  </a:lnTo>
                  <a:close/>
                </a:path>
              </a:pathLst>
            </a:custGeom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655" tIns="34655" rIns="34655" bIns="34655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Центральное крыло (</a:t>
              </a:r>
              <a:r>
                <a:rPr lang="en-US" sz="2000" kern="120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К</a:t>
              </a:r>
              <a:r>
                <a:rPr lang="ru-RU" sz="2000" kern="120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ул)</a:t>
              </a:r>
              <a:endParaRPr lang="ru-RU" sz="2000" kern="1200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149677" y="4778674"/>
              <a:ext cx="1499185" cy="1355121"/>
            </a:xfrm>
            <a:custGeom>
              <a:avLst/>
              <a:gdLst>
                <a:gd name="connsiteX0" fmla="*/ 0 w 1499185"/>
                <a:gd name="connsiteY0" fmla="*/ 135512 h 1355121"/>
                <a:gd name="connsiteX1" fmla="*/ 135512 w 1499185"/>
                <a:gd name="connsiteY1" fmla="*/ 0 h 1355121"/>
                <a:gd name="connsiteX2" fmla="*/ 1363673 w 1499185"/>
                <a:gd name="connsiteY2" fmla="*/ 0 h 1355121"/>
                <a:gd name="connsiteX3" fmla="*/ 1499185 w 1499185"/>
                <a:gd name="connsiteY3" fmla="*/ 135512 h 1355121"/>
                <a:gd name="connsiteX4" fmla="*/ 1499185 w 1499185"/>
                <a:gd name="connsiteY4" fmla="*/ 1219609 h 1355121"/>
                <a:gd name="connsiteX5" fmla="*/ 1363673 w 1499185"/>
                <a:gd name="connsiteY5" fmla="*/ 1355121 h 1355121"/>
                <a:gd name="connsiteX6" fmla="*/ 135512 w 1499185"/>
                <a:gd name="connsiteY6" fmla="*/ 1355121 h 1355121"/>
                <a:gd name="connsiteX7" fmla="*/ 0 w 1499185"/>
                <a:gd name="connsiteY7" fmla="*/ 1219609 h 1355121"/>
                <a:gd name="connsiteX8" fmla="*/ 0 w 1499185"/>
                <a:gd name="connsiteY8" fmla="*/ 135512 h 135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9185" h="1355121">
                  <a:moveTo>
                    <a:pt x="0" y="135512"/>
                  </a:moveTo>
                  <a:cubicBezTo>
                    <a:pt x="0" y="60671"/>
                    <a:pt x="60671" y="0"/>
                    <a:pt x="135512" y="0"/>
                  </a:cubicBezTo>
                  <a:lnTo>
                    <a:pt x="1363673" y="0"/>
                  </a:lnTo>
                  <a:cubicBezTo>
                    <a:pt x="1438514" y="0"/>
                    <a:pt x="1499185" y="60671"/>
                    <a:pt x="1499185" y="135512"/>
                  </a:cubicBezTo>
                  <a:lnTo>
                    <a:pt x="1499185" y="1219609"/>
                  </a:lnTo>
                  <a:cubicBezTo>
                    <a:pt x="1499185" y="1294450"/>
                    <a:pt x="1438514" y="1355121"/>
                    <a:pt x="1363673" y="1355121"/>
                  </a:cubicBezTo>
                  <a:lnTo>
                    <a:pt x="135512" y="1355121"/>
                  </a:lnTo>
                  <a:cubicBezTo>
                    <a:pt x="60671" y="1355121"/>
                    <a:pt x="0" y="1294450"/>
                    <a:pt x="0" y="1219609"/>
                  </a:cubicBezTo>
                  <a:lnTo>
                    <a:pt x="0" y="135512"/>
                  </a:lnTo>
                  <a:close/>
                </a:path>
              </a:pathLst>
            </a:custGeom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120" tIns="51120" rIns="51120" bIns="511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kern="120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«Джасак»</a:t>
              </a:r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kern="120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 военные, религиозные, уголовные законы</a:t>
              </a:r>
              <a:endParaRPr lang="ru-RU" sz="1800" kern="1200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263874" y="5265576"/>
              <a:ext cx="1499185" cy="749592"/>
            </a:xfrm>
            <a:custGeom>
              <a:avLst/>
              <a:gdLst>
                <a:gd name="connsiteX0" fmla="*/ 0 w 1499185"/>
                <a:gd name="connsiteY0" fmla="*/ 74959 h 749592"/>
                <a:gd name="connsiteX1" fmla="*/ 74959 w 1499185"/>
                <a:gd name="connsiteY1" fmla="*/ 0 h 749592"/>
                <a:gd name="connsiteX2" fmla="*/ 1424226 w 1499185"/>
                <a:gd name="connsiteY2" fmla="*/ 0 h 749592"/>
                <a:gd name="connsiteX3" fmla="*/ 1499185 w 1499185"/>
                <a:gd name="connsiteY3" fmla="*/ 74959 h 749592"/>
                <a:gd name="connsiteX4" fmla="*/ 1499185 w 1499185"/>
                <a:gd name="connsiteY4" fmla="*/ 674633 h 749592"/>
                <a:gd name="connsiteX5" fmla="*/ 1424226 w 1499185"/>
                <a:gd name="connsiteY5" fmla="*/ 749592 h 749592"/>
                <a:gd name="connsiteX6" fmla="*/ 74959 w 1499185"/>
                <a:gd name="connsiteY6" fmla="*/ 749592 h 749592"/>
                <a:gd name="connsiteX7" fmla="*/ 0 w 1499185"/>
                <a:gd name="connsiteY7" fmla="*/ 674633 h 749592"/>
                <a:gd name="connsiteX8" fmla="*/ 0 w 1499185"/>
                <a:gd name="connsiteY8" fmla="*/ 74959 h 74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9185" h="749592">
                  <a:moveTo>
                    <a:pt x="0" y="74959"/>
                  </a:moveTo>
                  <a:cubicBezTo>
                    <a:pt x="0" y="33560"/>
                    <a:pt x="33560" y="0"/>
                    <a:pt x="74959" y="0"/>
                  </a:cubicBezTo>
                  <a:lnTo>
                    <a:pt x="1424226" y="0"/>
                  </a:lnTo>
                  <a:cubicBezTo>
                    <a:pt x="1465625" y="0"/>
                    <a:pt x="1499185" y="33560"/>
                    <a:pt x="1499185" y="74959"/>
                  </a:cubicBezTo>
                  <a:lnTo>
                    <a:pt x="1499185" y="674633"/>
                  </a:lnTo>
                  <a:cubicBezTo>
                    <a:pt x="1499185" y="716032"/>
                    <a:pt x="1465625" y="749592"/>
                    <a:pt x="1424226" y="749592"/>
                  </a:cubicBezTo>
                  <a:lnTo>
                    <a:pt x="74959" y="749592"/>
                  </a:lnTo>
                  <a:cubicBezTo>
                    <a:pt x="33560" y="749592"/>
                    <a:pt x="0" y="716032"/>
                    <a:pt x="0" y="674633"/>
                  </a:cubicBezTo>
                  <a:lnTo>
                    <a:pt x="0" y="74959"/>
                  </a:lnTo>
                  <a:close/>
                </a:path>
              </a:pathLst>
            </a:custGeom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655" tIns="34655" rIns="34655" bIns="34655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Левое крыло (Жонгар)</a:t>
              </a:r>
              <a:endParaRPr lang="ru-RU" sz="2000" kern="1200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88313" y="762694"/>
            <a:ext cx="6109852" cy="757376"/>
          </a:xfrm>
          <a:noFill/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ОБРАЗОВАНИЕ МОНГОЛЬСКОЙ ИМПЕРИИ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9" b="100000" l="0" r="100000"/>
                    </a14:imgEffect>
                    <a14:imgEffect>
                      <a14:brightnessContrast brigh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" y="498072"/>
            <a:ext cx="2880000" cy="365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077" y="4394308"/>
            <a:ext cx="2219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Темучин</a:t>
            </a:r>
            <a:endParaRPr 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(1155-1227)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Picture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" b="99583" l="0" r="7027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3" y="1187509"/>
            <a:ext cx="4162425" cy="5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270177" y="1490132"/>
          <a:ext cx="5518224" cy="460270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66432"/>
                <a:gridCol w="4251792"/>
              </a:tblGrid>
              <a:tr h="40079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Основные этапы завоеваний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83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1207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1211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подчинение Сибири и Восточного Туркестана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71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1211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1234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завоевание Северного Китая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345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1218 - 1219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вторжение 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Жетысу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Южный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Казахастан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уничтожение городов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Отрар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Сыгнак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Ашнас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9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1219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1221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завоевание Средней Азии 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2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1222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1223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походы в Закавказье и на Северный Кавказ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71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1235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279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завоевание Южного Китая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71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1236 - 1237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завоевание Волжской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Булгарии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71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1237 - 1241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нашествие хана Бату (Батыя) на Русь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8334" y="626005"/>
            <a:ext cx="4919132" cy="757376"/>
          </a:xfrm>
          <a:noFill/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МОНГОЛЬСКИЕ ЗАВОЕВАНИЯ 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10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2190" y="422275"/>
            <a:ext cx="6260465" cy="868045"/>
          </a:xfrm>
        </p:spPr>
        <p:txBody>
          <a:bodyPr>
            <a:noAutofit/>
          </a:bodyPr>
          <a:lstStyle/>
          <a:p>
            <a:r>
              <a:rPr lang="ru-RU" altLang="en-US" sz="2600" b="1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УЛУСЫ НА ТЕРРИТОРИИ КАЗАХСТАНА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84175" y="1486535"/>
          <a:ext cx="9709785" cy="5284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86757" y="488145"/>
            <a:ext cx="6018415" cy="55614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ЗОЛОТАЯ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ОРДА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(1243 г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– середина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XV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в.)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96036" y="3477895"/>
            <a:ext cx="7073150" cy="2856403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5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Белая </a:t>
            </a:r>
            <a:r>
              <a:rPr lang="ru-RU" sz="4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Орда, Ногайская Орда,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Сибирское, </a:t>
            </a: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Крымское</a:t>
            </a:r>
            <a:r>
              <a:rPr lang="ru-RU" sz="4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Казанское и Астраханское ханства</a:t>
            </a:r>
            <a:endParaRPr lang="en-US" sz="40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14"/>
          <p:cNvGraphicFramePr/>
          <p:nvPr>
            <p:extLst>
              <p:ext uri="{D42A27DB-BD31-4B8C-83A1-F6EECF244321}">
                <p14:modId xmlns:p14="http://schemas.microsoft.com/office/powerpoint/2010/main" val="1548715034"/>
              </p:ext>
            </p:extLst>
          </p:nvPr>
        </p:nvGraphicFramePr>
        <p:xfrm>
          <a:off x="328180" y="1578841"/>
          <a:ext cx="9464213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11785" y="1511935"/>
          <a:ext cx="8888730" cy="48221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6985"/>
                <a:gridCol w="1427480"/>
                <a:gridCol w="1757045"/>
                <a:gridCol w="1527175"/>
                <a:gridCol w="2900045"/>
              </a:tblGrid>
              <a:tr h="6051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Государство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Основатель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Территория</a:t>
                      </a:r>
                    </a:p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Общественное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устройство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Политическая история</a:t>
                      </a:r>
                    </a:p>
                  </a:txBody>
                  <a:tcPr/>
                </a:tc>
              </a:tr>
              <a:tr h="11150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Ак Орда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Орда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Еджен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(1226-1280)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Восточный </a:t>
                      </a:r>
                    </a:p>
                    <a:p>
                      <a:pPr algn="ctr"/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Дешт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-и-Кипчак</a:t>
                      </a:r>
                    </a:p>
                    <a:p>
                      <a:pPr algn="ctr"/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Сыгнак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Хан, беки,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эмиры,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бахадуры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Ерзен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(1315-1320)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Мубарак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-ходжа (1320-1344)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Урус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хан (1361-1375)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Барак хан (1423-1428)</a:t>
                      </a:r>
                    </a:p>
                  </a:txBody>
                  <a:tcPr/>
                </a:tc>
              </a:tr>
              <a:tr h="11150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Могулистан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Тоглук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-Тимур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(1347-1362)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Юго-Восточный Казахстан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Алмалык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Хан,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улусбек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совет знати, народ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Илияс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-Ходже (1362-1380) 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Кызыр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-кожа (1380-1399) Мухаммед хан (1408-1416.)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Есен-буга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(1433-1462)</a:t>
                      </a:r>
                    </a:p>
                  </a:txBody>
                  <a:tcPr/>
                </a:tc>
              </a:tr>
              <a:tr h="11156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Ханство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Абулхаира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Абулхаир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(1428-1468 )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столицы: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Тура,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Орда-Базар,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Сыгнак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Хан, совет знати, народ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1457 г. - поражение от ойратов;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50-е – начало 60-х гг. XV в. –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султаны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Джанибек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Керей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откочевали в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Могулистан</a:t>
                      </a:r>
                    </a:p>
                  </a:txBody>
                  <a:tcPr/>
                </a:tc>
              </a:tr>
              <a:tr h="8712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Ногайская Орда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Едиге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хан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(1396-1411)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междуречье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Волги и Яика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Сарайчик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Хан, князь, мурза, тумаки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ІІ пол.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XVI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в. распалась: 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большая (восточнее Волги)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малая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(западнее Волги)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1" y="498764"/>
            <a:ext cx="7722524" cy="94861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СРЕДНЕВЕКОВЫЕ ГОСУДАРСТВА В XIV - XV ВВ.</a:t>
            </a: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531" y="1323400"/>
            <a:ext cx="8812963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Монгольская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империя,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возникшая в начале XIII века, оказала огромное влияние на формирование политической карты Азии и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Европы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Золотая Орда играла важную роль в политической истории, торговле, экономике и культуре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Евразии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Средневековые государства XIV–XV вв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. стали основой для формирования казахской государственности, культурного наследия и этнической идентичности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673" y="399329"/>
            <a:ext cx="6908363" cy="1143000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99*363"/>
  <p:tag name="TABLE_ENDDRAG_RECT" val="24*135*699*36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</TotalTime>
  <Words>758</Words>
  <Application>Microsoft Office PowerPoint</Application>
  <PresentationFormat>Произвольный</PresentationFormat>
  <Paragraphs>149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«ИСТОРИЯ КАЗАХСТАНА»  ЛЕКЦИЯ №4  Великая степь в период Золотой Орды  (XIII - XV вв.)</vt:lpstr>
      <vt:lpstr>СОДЕРЖАНИЕ ЛЕКЦИИ </vt:lpstr>
      <vt:lpstr>ЦЕЛИ И ЗАДАЧИ ЛЕКЦИИ</vt:lpstr>
      <vt:lpstr>ОБРАЗОВАНИЕ МОНГОЛЬСКОЙ ИМПЕРИИ</vt:lpstr>
      <vt:lpstr>МОНГОЛЬСКИЕ ЗАВОЕВАНИЯ </vt:lpstr>
      <vt:lpstr>УЛУСЫ НА ТЕРРИТОРИИ КАЗАХСТАНА</vt:lpstr>
      <vt:lpstr>ЗОЛОТАЯ ОРДА  (1243 г. – середина XV в.)</vt:lpstr>
      <vt:lpstr>          СРЕДНЕВЕКОВЫЕ ГОСУДАРСТВА В XIV - XV ВВ.</vt:lpstr>
      <vt:lpstr>ВЫВОДЫ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162</cp:revision>
  <dcterms:created xsi:type="dcterms:W3CDTF">2024-10-01T00:35:00Z</dcterms:created>
  <dcterms:modified xsi:type="dcterms:W3CDTF">2025-04-14T03:18:24Z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BA70E8FF15E247DFABBB6C9C780D9180_12</vt:lpwstr>
  </property>
  <property fmtid="{D5CDD505-2E9C-101B-9397-08002B2CF9AE}" pid="3" name="KSOProductBuildVer">
    <vt:lpwstr>1049-12.2.0.20782</vt:lpwstr>
  </property>
</Properties>
</file>