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59" r:id="rId3"/>
  </p:sldIdLst>
  <p:sldSz cx="7556500" cy="10693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3132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864298" y="-215900"/>
            <a:ext cx="3793140" cy="12042969"/>
            <a:chOff x="0" y="0"/>
            <a:chExt cx="1359376" cy="431592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59376" cy="4315928"/>
            </a:xfrm>
            <a:custGeom>
              <a:avLst/>
              <a:gdLst/>
              <a:ahLst/>
              <a:cxnLst/>
              <a:rect l="l" t="t" r="r" b="b"/>
              <a:pathLst>
                <a:path w="1359376" h="4315928">
                  <a:moveTo>
                    <a:pt x="0" y="0"/>
                  </a:moveTo>
                  <a:lnTo>
                    <a:pt x="1359376" y="0"/>
                  </a:lnTo>
                  <a:lnTo>
                    <a:pt x="1359376" y="4315928"/>
                  </a:lnTo>
                  <a:lnTo>
                    <a:pt x="0" y="4315928"/>
                  </a:lnTo>
                  <a:close/>
                </a:path>
              </a:pathLst>
            </a:custGeom>
            <a:solidFill>
              <a:srgbClr val="F7EEE6"/>
            </a:solidFill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95250"/>
              <a:ext cx="1359376" cy="441117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60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485168" y="3086153"/>
            <a:ext cx="233485" cy="233485"/>
          </a:xfrm>
          <a:custGeom>
            <a:avLst/>
            <a:gdLst/>
            <a:ahLst/>
            <a:cxnLst/>
            <a:rect l="l" t="t" r="r" b="b"/>
            <a:pathLst>
              <a:path w="233485" h="233485">
                <a:moveTo>
                  <a:pt x="0" y="0"/>
                </a:moveTo>
                <a:lnTo>
                  <a:pt x="233485" y="0"/>
                </a:lnTo>
                <a:lnTo>
                  <a:pt x="233485" y="233485"/>
                </a:lnTo>
                <a:lnTo>
                  <a:pt x="0" y="23348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799761" y="3090117"/>
            <a:ext cx="1380117" cy="1885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79"/>
              </a:lnSpc>
            </a:pPr>
            <a:r>
              <a:rPr lang="kk-KZ" sz="1128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+7(778) 513 23 23</a:t>
            </a:r>
            <a:endParaRPr lang="en-US" sz="1128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</p:txBody>
      </p:sp>
      <p:sp>
        <p:nvSpPr>
          <p:cNvPr id="9" name="Freeform 9"/>
          <p:cNvSpPr/>
          <p:nvPr/>
        </p:nvSpPr>
        <p:spPr>
          <a:xfrm>
            <a:off x="485168" y="3902071"/>
            <a:ext cx="224126" cy="224126"/>
          </a:xfrm>
          <a:custGeom>
            <a:avLst/>
            <a:gdLst/>
            <a:ahLst/>
            <a:cxnLst/>
            <a:rect l="l" t="t" r="r" b="b"/>
            <a:pathLst>
              <a:path w="224126" h="224126">
                <a:moveTo>
                  <a:pt x="0" y="0"/>
                </a:moveTo>
                <a:lnTo>
                  <a:pt x="224126" y="0"/>
                </a:lnTo>
                <a:lnTo>
                  <a:pt x="224126" y="224126"/>
                </a:lnTo>
                <a:lnTo>
                  <a:pt x="0" y="22412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799761" y="3844858"/>
            <a:ext cx="1845639" cy="393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79"/>
              </a:lnSpc>
            </a:pPr>
            <a:r>
              <a:rPr lang="kk-KZ" sz="1128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Түркістан қ., Көкбайрақ көшесі, №7</a:t>
            </a:r>
            <a:endParaRPr lang="en-US" sz="1128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</p:txBody>
      </p:sp>
      <p:sp>
        <p:nvSpPr>
          <p:cNvPr id="11" name="Freeform 11"/>
          <p:cNvSpPr/>
          <p:nvPr/>
        </p:nvSpPr>
        <p:spPr>
          <a:xfrm>
            <a:off x="485168" y="3506389"/>
            <a:ext cx="224126" cy="224126"/>
          </a:xfrm>
          <a:custGeom>
            <a:avLst/>
            <a:gdLst/>
            <a:ahLst/>
            <a:cxnLst/>
            <a:rect l="l" t="t" r="r" b="b"/>
            <a:pathLst>
              <a:path w="224126" h="224126">
                <a:moveTo>
                  <a:pt x="0" y="0"/>
                </a:moveTo>
                <a:lnTo>
                  <a:pt x="224126" y="0"/>
                </a:lnTo>
                <a:lnTo>
                  <a:pt x="224126" y="224126"/>
                </a:lnTo>
                <a:lnTo>
                  <a:pt x="0" y="2241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2" name="TextBox 12"/>
          <p:cNvSpPr txBox="1"/>
          <p:nvPr/>
        </p:nvSpPr>
        <p:spPr>
          <a:xfrm>
            <a:off x="806857" y="3506388"/>
            <a:ext cx="1993070" cy="19332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579"/>
              </a:lnSpc>
            </a:pPr>
            <a:r>
              <a:rPr lang="en-US" sz="1200" b="0" i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aray.umirbekova@iuth.edu.kz</a:t>
            </a:r>
            <a:endParaRPr lang="en-US" sz="1128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</p:txBody>
      </p:sp>
      <p:sp>
        <p:nvSpPr>
          <p:cNvPr id="13" name="AutoShape 13"/>
          <p:cNvSpPr/>
          <p:nvPr/>
        </p:nvSpPr>
        <p:spPr>
          <a:xfrm>
            <a:off x="485168" y="5142561"/>
            <a:ext cx="2202711" cy="0"/>
          </a:xfrm>
          <a:prstGeom prst="line">
            <a:avLst/>
          </a:prstGeom>
          <a:ln w="9525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4" name="AutoShape 14"/>
          <p:cNvSpPr/>
          <p:nvPr/>
        </p:nvSpPr>
        <p:spPr>
          <a:xfrm>
            <a:off x="485168" y="8282704"/>
            <a:ext cx="2202711" cy="0"/>
          </a:xfrm>
          <a:prstGeom prst="line">
            <a:avLst/>
          </a:prstGeom>
          <a:ln w="9525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5" name="TextBox 15"/>
          <p:cNvSpPr txBox="1"/>
          <p:nvPr/>
        </p:nvSpPr>
        <p:spPr>
          <a:xfrm>
            <a:off x="485168" y="4859992"/>
            <a:ext cx="2226556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76"/>
              </a:lnSpc>
            </a:pPr>
            <a:r>
              <a:rPr lang="kk-KZ" sz="1483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Кәсіби дағдылар</a:t>
            </a:r>
            <a:endParaRPr lang="en-US" sz="1483" b="1" dirty="0">
              <a:solidFill>
                <a:srgbClr val="000000"/>
              </a:solidFill>
              <a:latin typeface="Times New Roman" panose="02020603050405020304" pitchFamily="18" charset="0"/>
              <a:ea typeface="Barlow Ultra-Bold"/>
              <a:cs typeface="Times New Roman" panose="02020603050405020304" pitchFamily="18" charset="0"/>
              <a:sym typeface="Barlow Ultra-Bold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485168" y="5242384"/>
            <a:ext cx="2289022" cy="20256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kk-KZ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Сервис</a:t>
            </a: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kk-KZ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Кассалық операциялар</a:t>
            </a: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kk-KZ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Оқу және даму</a:t>
            </a: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en-US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R-Keeper</a:t>
            </a:r>
            <a:endParaRPr lang="kk-KZ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kk-KZ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Отельдегі оперативтік системамен жұмыс жасау</a:t>
            </a:r>
          </a:p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kk-KZ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Қызмет көрсету салалары </a:t>
            </a: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485168" y="7887416"/>
            <a:ext cx="2226556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76"/>
              </a:lnSpc>
            </a:pPr>
            <a:r>
              <a:rPr lang="kk-KZ" sz="1483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Шет тілдер</a:t>
            </a:r>
            <a:endParaRPr lang="en-US" sz="1483" b="1" dirty="0">
              <a:solidFill>
                <a:srgbClr val="000000"/>
              </a:solidFill>
              <a:latin typeface="Times New Roman" panose="02020603050405020304" pitchFamily="18" charset="0"/>
              <a:ea typeface="Barlow Ultra-Bold"/>
              <a:cs typeface="Times New Roman" panose="02020603050405020304" pitchFamily="18" charset="0"/>
              <a:sym typeface="Barlow Ultra-Bold"/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485168" y="8382528"/>
            <a:ext cx="2289022" cy="17306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kk-KZ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Қазақ тілі (ана тілі)</a:t>
            </a:r>
          </a:p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kk-KZ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Орыс тілі (өте жақсы)</a:t>
            </a: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kk-KZ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Түрік тілі (орта деңгей)</a:t>
            </a: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kk-KZ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Ағылшын тілі (орта деңгей)</a:t>
            </a: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  <a:p>
            <a:pPr marL="121984" lvl="1" algn="l">
              <a:lnSpc>
                <a:spcPts val="2260"/>
              </a:lnSpc>
            </a:pP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  <a:p>
            <a:pPr marL="121984" lvl="1" algn="l">
              <a:lnSpc>
                <a:spcPts val="2260"/>
              </a:lnSpc>
            </a:pP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3227991" y="168405"/>
            <a:ext cx="4021248" cy="1033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223"/>
              </a:lnSpc>
            </a:pPr>
            <a:r>
              <a:rPr lang="kk-KZ" sz="3200" b="1" dirty="0">
                <a:solidFill>
                  <a:srgbClr val="000000"/>
                </a:solidFill>
                <a:latin typeface="Times New Roman" panose="02020603050405020304" pitchFamily="18" charset="0"/>
                <a:ea typeface="Barlow Bold"/>
                <a:cs typeface="Times New Roman" panose="02020603050405020304" pitchFamily="18" charset="0"/>
                <a:sym typeface="Barlow Bold"/>
              </a:rPr>
              <a:t>Умербекова Арай Тілеуқызы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Barlow Bold"/>
              <a:cs typeface="Times New Roman" panose="02020603050405020304" pitchFamily="18" charset="0"/>
              <a:sym typeface="Barlow Bold"/>
            </a:endParaRPr>
          </a:p>
        </p:txBody>
      </p:sp>
      <p:sp>
        <p:nvSpPr>
          <p:cNvPr id="23" name="AutoShape 23"/>
          <p:cNvSpPr/>
          <p:nvPr/>
        </p:nvSpPr>
        <p:spPr>
          <a:xfrm>
            <a:off x="3196754" y="2374900"/>
            <a:ext cx="3874578" cy="0"/>
          </a:xfrm>
          <a:prstGeom prst="line">
            <a:avLst/>
          </a:prstGeom>
          <a:ln w="9525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4" name="AutoShape 24"/>
          <p:cNvSpPr/>
          <p:nvPr/>
        </p:nvSpPr>
        <p:spPr>
          <a:xfrm>
            <a:off x="3212283" y="4119077"/>
            <a:ext cx="3874578" cy="0"/>
          </a:xfrm>
          <a:prstGeom prst="line">
            <a:avLst/>
          </a:prstGeom>
          <a:ln w="9525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5" name="AutoShape 25"/>
          <p:cNvSpPr/>
          <p:nvPr/>
        </p:nvSpPr>
        <p:spPr>
          <a:xfrm>
            <a:off x="3212283" y="9100385"/>
            <a:ext cx="3874578" cy="0"/>
          </a:xfrm>
          <a:prstGeom prst="line">
            <a:avLst/>
          </a:prstGeom>
          <a:ln w="9525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6" name="TextBox 26"/>
          <p:cNvSpPr txBox="1"/>
          <p:nvPr/>
        </p:nvSpPr>
        <p:spPr>
          <a:xfrm>
            <a:off x="3216994" y="1964382"/>
            <a:ext cx="3874578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76"/>
              </a:lnSpc>
            </a:pPr>
            <a:r>
              <a:rPr lang="kk-KZ" sz="1483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Жеке ақпарат</a:t>
            </a:r>
            <a:endParaRPr lang="en-US" sz="1483" b="1" dirty="0">
              <a:solidFill>
                <a:srgbClr val="000000"/>
              </a:solidFill>
              <a:latin typeface="Times New Roman" panose="02020603050405020304" pitchFamily="18" charset="0"/>
              <a:ea typeface="Barlow Ultra-Bold"/>
              <a:cs typeface="Times New Roman" panose="02020603050405020304" pitchFamily="18" charset="0"/>
              <a:sym typeface="Barlow Ultra-Bold"/>
            </a:endParaRPr>
          </a:p>
        </p:txBody>
      </p:sp>
      <p:sp>
        <p:nvSpPr>
          <p:cNvPr id="27" name="TextBox 27"/>
          <p:cNvSpPr txBox="1"/>
          <p:nvPr/>
        </p:nvSpPr>
        <p:spPr>
          <a:xfrm>
            <a:off x="3196754" y="2524708"/>
            <a:ext cx="3874578" cy="804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582"/>
              </a:lnSpc>
            </a:pPr>
            <a:r>
              <a:rPr lang="ru-RU" sz="1130" dirty="0" err="1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Ұлты</a:t>
            </a:r>
            <a:r>
              <a:rPr lang="ru-RU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: </a:t>
            </a:r>
            <a:r>
              <a:rPr lang="ru-RU" sz="1130" dirty="0" err="1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қазақ</a:t>
            </a:r>
            <a:endParaRPr lang="ru-RU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  <a:p>
            <a:pPr algn="just">
              <a:lnSpc>
                <a:spcPts val="1582"/>
              </a:lnSpc>
            </a:pPr>
            <a:r>
              <a:rPr lang="ru-RU" sz="1130" dirty="0" err="1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Жасы</a:t>
            </a:r>
            <a:r>
              <a:rPr lang="ru-RU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:: 20</a:t>
            </a:r>
          </a:p>
          <a:p>
            <a:pPr algn="just">
              <a:lnSpc>
                <a:spcPts val="1582"/>
              </a:lnSpc>
            </a:pPr>
            <a:r>
              <a:rPr lang="ru-RU" sz="1130" dirty="0" err="1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Отбасылық</a:t>
            </a:r>
            <a:r>
              <a:rPr lang="ru-RU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 </a:t>
            </a:r>
            <a:r>
              <a:rPr lang="ru-RU" sz="1130" dirty="0" err="1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жағдайы</a:t>
            </a:r>
            <a:r>
              <a:rPr lang="ru-RU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: </a:t>
            </a:r>
            <a:r>
              <a:rPr lang="ru-RU" sz="1130" dirty="0" err="1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Тұрмыс</a:t>
            </a:r>
            <a:r>
              <a:rPr lang="ru-RU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 </a:t>
            </a:r>
            <a:r>
              <a:rPr lang="ru-RU" sz="1130" dirty="0" err="1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құрмаған</a:t>
            </a:r>
            <a:endParaRPr lang="ru-RU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  <a:p>
            <a:pPr algn="just">
              <a:lnSpc>
                <a:spcPts val="1582"/>
              </a:lnSpc>
            </a:pPr>
            <a:r>
              <a:rPr lang="ru-RU" sz="1130" dirty="0" err="1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Туған</a:t>
            </a:r>
            <a:r>
              <a:rPr lang="ru-RU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 </a:t>
            </a:r>
            <a:r>
              <a:rPr lang="ru-RU" sz="1130" dirty="0" err="1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күні</a:t>
            </a:r>
            <a:r>
              <a:rPr lang="ru-RU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: 09.05.2004 ж.</a:t>
            </a: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</p:txBody>
      </p:sp>
      <p:sp>
        <p:nvSpPr>
          <p:cNvPr id="28" name="TextBox 28"/>
          <p:cNvSpPr txBox="1"/>
          <p:nvPr/>
        </p:nvSpPr>
        <p:spPr>
          <a:xfrm>
            <a:off x="3196754" y="3730882"/>
            <a:ext cx="3874578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76"/>
              </a:lnSpc>
            </a:pPr>
            <a:r>
              <a:rPr lang="kk-KZ" sz="1483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Жұмыс тәжірибесі</a:t>
            </a:r>
            <a:endParaRPr lang="en-US" sz="1483" b="1" dirty="0">
              <a:solidFill>
                <a:srgbClr val="000000"/>
              </a:solidFill>
              <a:latin typeface="Times New Roman" panose="02020603050405020304" pitchFamily="18" charset="0"/>
              <a:ea typeface="Barlow Ultra-Bold"/>
              <a:cs typeface="Times New Roman" panose="02020603050405020304" pitchFamily="18" charset="0"/>
              <a:sym typeface="Barlow Ultra-Bold"/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3212283" y="4272303"/>
            <a:ext cx="3874578" cy="4175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Rixos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 water world Aktau</a:t>
            </a: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 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| Front office </a:t>
            </a:r>
            <a:r>
              <a:rPr lang="en-US" sz="1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fgent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, quest relations 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3227991" y="4864943"/>
            <a:ext cx="3874578" cy="1981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9"/>
              </a:lnSpc>
            </a:pP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Semi-Bold"/>
                <a:cs typeface="Times New Roman" panose="02020603050405020304" pitchFamily="18" charset="0"/>
                <a:sym typeface="Barlow Semi-Bold"/>
              </a:rPr>
              <a:t>2022 ж.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Semi-Bold"/>
                <a:cs typeface="Times New Roman" panose="02020603050405020304" pitchFamily="18" charset="0"/>
                <a:sym typeface="Barlow Semi-Bold"/>
              </a:rPr>
              <a:t> – 2023 </a:t>
            </a: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Semi-Bold"/>
                <a:cs typeface="Times New Roman" panose="02020603050405020304" pitchFamily="18" charset="0"/>
                <a:sym typeface="Barlow Semi-Bold"/>
              </a:rPr>
              <a:t>ж.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Semi-Bold"/>
                <a:cs typeface="Times New Roman" panose="02020603050405020304" pitchFamily="18" charset="0"/>
                <a:sym typeface="Barlow Semi-Bold"/>
              </a:rPr>
              <a:t> 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3503285" y="5159857"/>
            <a:ext cx="3637139" cy="15807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13604" lvl="1" algn="just">
              <a:lnSpc>
                <a:spcPts val="2104"/>
              </a:lnSpc>
            </a:pP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Міндеттері: </a:t>
            </a:r>
          </a:p>
          <a:p>
            <a:pPr marL="227208" lvl="1" indent="-113604" algn="just">
              <a:lnSpc>
                <a:spcPts val="2104"/>
              </a:lnSpc>
              <a:buFont typeface="Arial"/>
              <a:buChar char="•"/>
            </a:pP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Қонақтарды қарсы алу</a:t>
            </a:r>
          </a:p>
          <a:p>
            <a:pPr marL="227208" lvl="1" indent="-113604" algn="just">
              <a:lnSpc>
                <a:spcPts val="2104"/>
              </a:lnSpc>
              <a:buFont typeface="Arial"/>
              <a:buChar char="•"/>
            </a:pP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Қонақтардың шағымдарын тыңдау, олардың сұрақтарына шешім табу </a:t>
            </a:r>
          </a:p>
          <a:p>
            <a:pPr marL="227208" lvl="1" indent="-113604" algn="just">
              <a:lnSpc>
                <a:spcPts val="2104"/>
              </a:lnSpc>
              <a:buFont typeface="Arial"/>
              <a:buChar char="•"/>
            </a:pP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Қонақтарды ресепшнге тіркеу </a:t>
            </a:r>
          </a:p>
          <a:p>
            <a:pPr marL="227208" lvl="1" indent="-113604" algn="just">
              <a:lnSpc>
                <a:spcPts val="2104"/>
              </a:lnSpc>
              <a:buFont typeface="Arial"/>
              <a:buChar char="•"/>
            </a:pPr>
            <a:r>
              <a:rPr lang="en-US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Chek-in</a:t>
            </a: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 және</a:t>
            </a:r>
            <a:r>
              <a:rPr lang="en-US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 </a:t>
            </a:r>
            <a:r>
              <a:rPr lang="en-US" sz="1052" dirty="0" err="1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chek</a:t>
            </a:r>
            <a:r>
              <a:rPr lang="en-US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-out </a:t>
            </a: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 </a:t>
            </a:r>
            <a:endParaRPr lang="en-US" sz="1052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</p:txBody>
      </p:sp>
      <p:sp>
        <p:nvSpPr>
          <p:cNvPr id="35" name="TextBox 35"/>
          <p:cNvSpPr txBox="1"/>
          <p:nvPr/>
        </p:nvSpPr>
        <p:spPr>
          <a:xfrm>
            <a:off x="3227991" y="8789159"/>
            <a:ext cx="3874578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76"/>
              </a:lnSpc>
            </a:pPr>
            <a:r>
              <a:rPr lang="kk-KZ" sz="1483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Білімі</a:t>
            </a:r>
            <a:endParaRPr lang="en-US" sz="1483" b="1" dirty="0">
              <a:solidFill>
                <a:srgbClr val="000000"/>
              </a:solidFill>
              <a:latin typeface="Times New Roman" panose="02020603050405020304" pitchFamily="18" charset="0"/>
              <a:ea typeface="Barlow Ultra-Bold"/>
              <a:cs typeface="Times New Roman" panose="02020603050405020304" pitchFamily="18" charset="0"/>
              <a:sym typeface="Barlow Ultra-Bold"/>
            </a:endParaRPr>
          </a:p>
        </p:txBody>
      </p:sp>
      <p:sp>
        <p:nvSpPr>
          <p:cNvPr id="36" name="TextBox 36"/>
          <p:cNvSpPr txBox="1"/>
          <p:nvPr/>
        </p:nvSpPr>
        <p:spPr>
          <a:xfrm>
            <a:off x="3301327" y="7563573"/>
            <a:ext cx="3874578" cy="1981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 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3538765" y="8091308"/>
            <a:ext cx="3637139" cy="2342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13604" lvl="1" algn="just">
              <a:lnSpc>
                <a:spcPts val="2104"/>
              </a:lnSpc>
            </a:pPr>
            <a:r>
              <a:rPr lang="en-US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 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3233273" y="9138998"/>
            <a:ext cx="3874578" cy="4175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9"/>
              </a:lnSpc>
            </a:pP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Халықаралық туризм және меймандостық университеті,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 20</a:t>
            </a: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21 ж. 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-</a:t>
            </a: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 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20</a:t>
            </a: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25 ж.</a:t>
            </a:r>
            <a:endParaRPr lang="en-US" sz="1200" b="1" dirty="0">
              <a:solidFill>
                <a:srgbClr val="000000"/>
              </a:solidFill>
              <a:latin typeface="Times New Roman" panose="02020603050405020304" pitchFamily="18" charset="0"/>
              <a:ea typeface="Barlow Ultra-Bold"/>
              <a:cs typeface="Times New Roman" panose="02020603050405020304" pitchFamily="18" charset="0"/>
              <a:sym typeface="Barlow Ultra-Bold"/>
            </a:endParaRPr>
          </a:p>
        </p:txBody>
      </p:sp>
      <p:sp>
        <p:nvSpPr>
          <p:cNvPr id="40" name="TextBox 40"/>
          <p:cNvSpPr txBox="1"/>
          <p:nvPr/>
        </p:nvSpPr>
        <p:spPr>
          <a:xfrm>
            <a:off x="3246916" y="9610597"/>
            <a:ext cx="3874578" cy="1995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9"/>
              </a:lnSpc>
            </a:pPr>
            <a:r>
              <a:rPr lang="kk-KZ" sz="120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Халықаралық және ішкі туризм бакалавры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</p:txBody>
      </p:sp>
      <p:sp>
        <p:nvSpPr>
          <p:cNvPr id="41" name="TextBox 39">
            <a:extLst>
              <a:ext uri="{FF2B5EF4-FFF2-40B4-BE49-F238E27FC236}">
                <a16:creationId xmlns:a16="http://schemas.microsoft.com/office/drawing/2014/main" id="{38381CEB-C4AB-8DCB-2FC2-DECCB6CC5973}"/>
              </a:ext>
            </a:extLst>
          </p:cNvPr>
          <p:cNvSpPr txBox="1"/>
          <p:nvPr/>
        </p:nvSpPr>
        <p:spPr>
          <a:xfrm>
            <a:off x="3260306" y="9897532"/>
            <a:ext cx="3874578" cy="4175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9"/>
              </a:lnSpc>
            </a:pP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Түркістан қаласы №4 С. Сейуллин атындағы лицей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, 20</a:t>
            </a: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10ж. 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-20</a:t>
            </a: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21ж. </a:t>
            </a:r>
            <a:endParaRPr lang="en-US" sz="1200" b="1" dirty="0">
              <a:solidFill>
                <a:srgbClr val="000000"/>
              </a:solidFill>
              <a:latin typeface="Times New Roman" panose="02020603050405020304" pitchFamily="18" charset="0"/>
              <a:ea typeface="Barlow Ultra-Bold"/>
              <a:cs typeface="Times New Roman" panose="02020603050405020304" pitchFamily="18" charset="0"/>
              <a:sym typeface="Barlow Ultra-Bold"/>
            </a:endParaRPr>
          </a:p>
        </p:txBody>
      </p:sp>
      <p:grpSp>
        <p:nvGrpSpPr>
          <p:cNvPr id="7" name="Group 3">
            <a:extLst>
              <a:ext uri="{FF2B5EF4-FFF2-40B4-BE49-F238E27FC236}">
                <a16:creationId xmlns:a16="http://schemas.microsoft.com/office/drawing/2014/main" id="{30E20814-2771-5F0E-0E5B-F8D00A8E15FD}"/>
              </a:ext>
            </a:extLst>
          </p:cNvPr>
          <p:cNvGrpSpPr>
            <a:grpSpLocks noChangeAspect="1"/>
          </p:cNvGrpSpPr>
          <p:nvPr/>
        </p:nvGrpSpPr>
        <p:grpSpPr>
          <a:xfrm>
            <a:off x="485168" y="423833"/>
            <a:ext cx="2040893" cy="2040884"/>
            <a:chOff x="0" y="0"/>
            <a:chExt cx="6350000" cy="6349975"/>
          </a:xfrm>
        </p:grpSpPr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1E03A1A9-E24A-FC4E-A909-C14CBF66F450}"/>
                </a:ext>
              </a:extLst>
            </p:cNvPr>
            <p:cNvSpPr/>
            <p:nvPr/>
          </p:nvSpPr>
          <p:spPr>
            <a:xfrm>
              <a:off x="0" y="0"/>
              <a:ext cx="6350000" cy="6349974"/>
            </a:xfrm>
            <a:custGeom>
              <a:avLst/>
              <a:gdLst/>
              <a:ahLst/>
              <a:cxnLst/>
              <a:rect l="l" t="t" r="r" b="b"/>
              <a:pathLst>
                <a:path w="6350000" h="6349974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8"/>
              <a:stretch>
                <a:fillRect l="-124312" t="-12886" b="-36562"/>
              </a:stretch>
            </a:blipFill>
          </p:spPr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DB368C19-592F-6DC0-A3A4-D03AB204FF6E}"/>
              </a:ext>
            </a:extLst>
          </p:cNvPr>
          <p:cNvSpPr txBox="1"/>
          <p:nvPr/>
        </p:nvSpPr>
        <p:spPr>
          <a:xfrm>
            <a:off x="3144896" y="7013624"/>
            <a:ext cx="4187438" cy="2900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1679"/>
              </a:lnSpc>
            </a:pP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Турагенство «Поехали с нами» 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| </a:t>
            </a: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Сату менеджері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 </a:t>
            </a:r>
          </a:p>
        </p:txBody>
      </p:sp>
      <p:sp>
        <p:nvSpPr>
          <p:cNvPr id="22" name="TextBox 31">
            <a:extLst>
              <a:ext uri="{FF2B5EF4-FFF2-40B4-BE49-F238E27FC236}">
                <a16:creationId xmlns:a16="http://schemas.microsoft.com/office/drawing/2014/main" id="{17DC5220-FC6F-0B3E-F85E-C03B98C9FEFE}"/>
              </a:ext>
            </a:extLst>
          </p:cNvPr>
          <p:cNvSpPr txBox="1"/>
          <p:nvPr/>
        </p:nvSpPr>
        <p:spPr>
          <a:xfrm>
            <a:off x="3507727" y="7290560"/>
            <a:ext cx="3637139" cy="10421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13604" lvl="1" algn="just">
              <a:lnSpc>
                <a:spcPts val="2104"/>
              </a:lnSpc>
            </a:pP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Міндеттері: </a:t>
            </a:r>
          </a:p>
          <a:p>
            <a:pPr marL="227208" lvl="1" indent="-113604" algn="just">
              <a:lnSpc>
                <a:spcPts val="2104"/>
              </a:lnSpc>
              <a:buFont typeface="Arial"/>
              <a:buChar char="•"/>
            </a:pP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Клиенттерге консультация жасау</a:t>
            </a:r>
          </a:p>
          <a:p>
            <a:pPr marL="227208" lvl="1" indent="-113604" algn="just">
              <a:lnSpc>
                <a:spcPts val="2104"/>
              </a:lnSpc>
              <a:buFont typeface="Arial"/>
              <a:buChar char="•"/>
            </a:pP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Турларды броньдау</a:t>
            </a:r>
          </a:p>
          <a:p>
            <a:pPr marL="227208" lvl="1" indent="-113604" algn="just">
              <a:lnSpc>
                <a:spcPts val="2104"/>
              </a:lnSpc>
              <a:buFont typeface="Arial"/>
              <a:buChar char="•"/>
            </a:pP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Екі тілде қызмет көрсету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143876-79FB-26B7-EE73-55EB442321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BB33B042-16D2-52B0-FD18-158F532CA4A8}"/>
              </a:ext>
            </a:extLst>
          </p:cNvPr>
          <p:cNvGrpSpPr/>
          <p:nvPr/>
        </p:nvGrpSpPr>
        <p:grpSpPr>
          <a:xfrm>
            <a:off x="-649754" y="-292100"/>
            <a:ext cx="3793140" cy="12042969"/>
            <a:chOff x="0" y="0"/>
            <a:chExt cx="1359376" cy="4315928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697B16D4-1784-B68E-8C84-10BDB6AD0565}"/>
                </a:ext>
              </a:extLst>
            </p:cNvPr>
            <p:cNvSpPr/>
            <p:nvPr/>
          </p:nvSpPr>
          <p:spPr>
            <a:xfrm>
              <a:off x="0" y="0"/>
              <a:ext cx="1359376" cy="4315928"/>
            </a:xfrm>
            <a:custGeom>
              <a:avLst/>
              <a:gdLst/>
              <a:ahLst/>
              <a:cxnLst/>
              <a:rect l="l" t="t" r="r" b="b"/>
              <a:pathLst>
                <a:path w="1359376" h="4315928">
                  <a:moveTo>
                    <a:pt x="0" y="0"/>
                  </a:moveTo>
                  <a:lnTo>
                    <a:pt x="1359376" y="0"/>
                  </a:lnTo>
                  <a:lnTo>
                    <a:pt x="1359376" y="4315928"/>
                  </a:lnTo>
                  <a:lnTo>
                    <a:pt x="0" y="4315928"/>
                  </a:lnTo>
                  <a:close/>
                </a:path>
              </a:pathLst>
            </a:custGeom>
            <a:solidFill>
              <a:srgbClr val="F7EEE6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C39C8CC2-2377-548B-5210-C951BD6656B9}"/>
                </a:ext>
              </a:extLst>
            </p:cNvPr>
            <p:cNvSpPr txBox="1"/>
            <p:nvPr/>
          </p:nvSpPr>
          <p:spPr>
            <a:xfrm>
              <a:off x="0" y="-95250"/>
              <a:ext cx="1359376" cy="441117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60"/>
                </a:lnSpc>
              </a:pPr>
              <a:endParaRPr/>
            </a:p>
          </p:txBody>
        </p:sp>
      </p:grpSp>
      <p:sp>
        <p:nvSpPr>
          <p:cNvPr id="5" name="Freeform 5">
            <a:extLst>
              <a:ext uri="{FF2B5EF4-FFF2-40B4-BE49-F238E27FC236}">
                <a16:creationId xmlns:a16="http://schemas.microsoft.com/office/drawing/2014/main" id="{DF1D63AF-3D2B-2C5B-AC32-C6D512C2579C}"/>
              </a:ext>
            </a:extLst>
          </p:cNvPr>
          <p:cNvSpPr/>
          <p:nvPr/>
        </p:nvSpPr>
        <p:spPr>
          <a:xfrm>
            <a:off x="485168" y="3086153"/>
            <a:ext cx="233485" cy="233485"/>
          </a:xfrm>
          <a:custGeom>
            <a:avLst/>
            <a:gdLst/>
            <a:ahLst/>
            <a:cxnLst/>
            <a:rect l="l" t="t" r="r" b="b"/>
            <a:pathLst>
              <a:path w="233485" h="233485">
                <a:moveTo>
                  <a:pt x="0" y="0"/>
                </a:moveTo>
                <a:lnTo>
                  <a:pt x="233485" y="0"/>
                </a:lnTo>
                <a:lnTo>
                  <a:pt x="233485" y="233485"/>
                </a:lnTo>
                <a:lnTo>
                  <a:pt x="0" y="23348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2B7DEFF1-31C1-88E9-E7D6-89D7B0427669}"/>
              </a:ext>
            </a:extLst>
          </p:cNvPr>
          <p:cNvSpPr txBox="1"/>
          <p:nvPr/>
        </p:nvSpPr>
        <p:spPr>
          <a:xfrm>
            <a:off x="799761" y="3090117"/>
            <a:ext cx="1380117" cy="1885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79"/>
              </a:lnSpc>
            </a:pPr>
            <a:r>
              <a:rPr lang="kk-KZ" sz="1128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+7(778) 513 23 23</a:t>
            </a:r>
            <a:endParaRPr lang="en-US" sz="1128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E01540B3-9921-1A7E-FEFC-6095EFB173C9}"/>
              </a:ext>
            </a:extLst>
          </p:cNvPr>
          <p:cNvSpPr/>
          <p:nvPr/>
        </p:nvSpPr>
        <p:spPr>
          <a:xfrm>
            <a:off x="507890" y="3947946"/>
            <a:ext cx="224126" cy="224126"/>
          </a:xfrm>
          <a:custGeom>
            <a:avLst/>
            <a:gdLst/>
            <a:ahLst/>
            <a:cxnLst/>
            <a:rect l="l" t="t" r="r" b="b"/>
            <a:pathLst>
              <a:path w="224126" h="224126">
                <a:moveTo>
                  <a:pt x="0" y="0"/>
                </a:moveTo>
                <a:lnTo>
                  <a:pt x="224126" y="0"/>
                </a:lnTo>
                <a:lnTo>
                  <a:pt x="224126" y="224126"/>
                </a:lnTo>
                <a:lnTo>
                  <a:pt x="0" y="22412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DE26BF01-4496-3B81-A3B2-D5E60C22845D}"/>
              </a:ext>
            </a:extLst>
          </p:cNvPr>
          <p:cNvSpPr txBox="1"/>
          <p:nvPr/>
        </p:nvSpPr>
        <p:spPr>
          <a:xfrm>
            <a:off x="829426" y="3889980"/>
            <a:ext cx="1845639" cy="393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79"/>
              </a:lnSpc>
            </a:pPr>
            <a:r>
              <a:rPr lang="kk-KZ" sz="1128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г. Туркестан, ул. Кокбайрак №7</a:t>
            </a:r>
            <a:endParaRPr lang="en-US" sz="1128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A7DE84F9-78A2-422F-07E7-F409AD1DAC8F}"/>
              </a:ext>
            </a:extLst>
          </p:cNvPr>
          <p:cNvSpPr/>
          <p:nvPr/>
        </p:nvSpPr>
        <p:spPr>
          <a:xfrm>
            <a:off x="485168" y="3506389"/>
            <a:ext cx="224126" cy="224126"/>
          </a:xfrm>
          <a:custGeom>
            <a:avLst/>
            <a:gdLst/>
            <a:ahLst/>
            <a:cxnLst/>
            <a:rect l="l" t="t" r="r" b="b"/>
            <a:pathLst>
              <a:path w="224126" h="224126">
                <a:moveTo>
                  <a:pt x="0" y="0"/>
                </a:moveTo>
                <a:lnTo>
                  <a:pt x="224126" y="0"/>
                </a:lnTo>
                <a:lnTo>
                  <a:pt x="224126" y="224126"/>
                </a:lnTo>
                <a:lnTo>
                  <a:pt x="0" y="2241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id="{E1C8275C-5519-5DDA-2531-76FE4B00A960}"/>
              </a:ext>
            </a:extLst>
          </p:cNvPr>
          <p:cNvSpPr txBox="1"/>
          <p:nvPr/>
        </p:nvSpPr>
        <p:spPr>
          <a:xfrm>
            <a:off x="755710" y="3506365"/>
            <a:ext cx="1993070" cy="19332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579"/>
              </a:lnSpc>
            </a:pPr>
            <a:r>
              <a:rPr lang="en-US" sz="1200" b="0" i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aray.umirbekova@iuth.edu.kz</a:t>
            </a:r>
            <a:endParaRPr lang="en-US" sz="1128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</p:txBody>
      </p:sp>
      <p:sp>
        <p:nvSpPr>
          <p:cNvPr id="13" name="AutoShape 13">
            <a:extLst>
              <a:ext uri="{FF2B5EF4-FFF2-40B4-BE49-F238E27FC236}">
                <a16:creationId xmlns:a16="http://schemas.microsoft.com/office/drawing/2014/main" id="{91DB1B09-3705-1D7B-DD37-C172E32AE0F2}"/>
              </a:ext>
            </a:extLst>
          </p:cNvPr>
          <p:cNvSpPr/>
          <p:nvPr/>
        </p:nvSpPr>
        <p:spPr>
          <a:xfrm>
            <a:off x="485168" y="5142561"/>
            <a:ext cx="2202711" cy="0"/>
          </a:xfrm>
          <a:prstGeom prst="line">
            <a:avLst/>
          </a:prstGeom>
          <a:ln w="9525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4" name="AutoShape 14">
            <a:extLst>
              <a:ext uri="{FF2B5EF4-FFF2-40B4-BE49-F238E27FC236}">
                <a16:creationId xmlns:a16="http://schemas.microsoft.com/office/drawing/2014/main" id="{DBE7BB8A-0F07-91DF-5C63-CB338F1DE442}"/>
              </a:ext>
            </a:extLst>
          </p:cNvPr>
          <p:cNvSpPr/>
          <p:nvPr/>
        </p:nvSpPr>
        <p:spPr>
          <a:xfrm>
            <a:off x="485168" y="8282704"/>
            <a:ext cx="2202711" cy="0"/>
          </a:xfrm>
          <a:prstGeom prst="line">
            <a:avLst/>
          </a:prstGeom>
          <a:ln w="9525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5" name="TextBox 15">
            <a:extLst>
              <a:ext uri="{FF2B5EF4-FFF2-40B4-BE49-F238E27FC236}">
                <a16:creationId xmlns:a16="http://schemas.microsoft.com/office/drawing/2014/main" id="{73015E70-C1DF-33BF-4109-06539E46B68B}"/>
              </a:ext>
            </a:extLst>
          </p:cNvPr>
          <p:cNvSpPr txBox="1"/>
          <p:nvPr/>
        </p:nvSpPr>
        <p:spPr>
          <a:xfrm>
            <a:off x="494400" y="4555432"/>
            <a:ext cx="2226556" cy="5136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76"/>
              </a:lnSpc>
            </a:pPr>
            <a:r>
              <a:rPr lang="kk-KZ" sz="1483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Проффессиональные навыки</a:t>
            </a:r>
            <a:endParaRPr lang="en-US" sz="1483" b="1" dirty="0">
              <a:solidFill>
                <a:srgbClr val="000000"/>
              </a:solidFill>
              <a:latin typeface="Times New Roman" panose="02020603050405020304" pitchFamily="18" charset="0"/>
              <a:ea typeface="Barlow Ultra-Bold"/>
              <a:cs typeface="Times New Roman" panose="02020603050405020304" pitchFamily="18" charset="0"/>
              <a:sym typeface="Barlow Ultra-Bold"/>
            </a:endParaRPr>
          </a:p>
        </p:txBody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8FB24300-2C57-608A-C286-BFEBF21E0423}"/>
              </a:ext>
            </a:extLst>
          </p:cNvPr>
          <p:cNvSpPr txBox="1"/>
          <p:nvPr/>
        </p:nvSpPr>
        <p:spPr>
          <a:xfrm>
            <a:off x="485168" y="5242384"/>
            <a:ext cx="2289022" cy="17306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kk-KZ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Обучение и развитие </a:t>
            </a: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kk-KZ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Кассовые операции </a:t>
            </a: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kk-KZ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Обслуживание</a:t>
            </a: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kk-KZ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Оперативные системы отеля</a:t>
            </a: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en-US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R-Keeper</a:t>
            </a:r>
            <a:endParaRPr lang="kk-KZ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kk-KZ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Стандарты гостеприимства </a:t>
            </a: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</p:txBody>
      </p:sp>
      <p:sp>
        <p:nvSpPr>
          <p:cNvPr id="17" name="TextBox 17">
            <a:extLst>
              <a:ext uri="{FF2B5EF4-FFF2-40B4-BE49-F238E27FC236}">
                <a16:creationId xmlns:a16="http://schemas.microsoft.com/office/drawing/2014/main" id="{D9B26C38-35A8-446C-983D-829963D2AEB2}"/>
              </a:ext>
            </a:extLst>
          </p:cNvPr>
          <p:cNvSpPr txBox="1"/>
          <p:nvPr/>
        </p:nvSpPr>
        <p:spPr>
          <a:xfrm>
            <a:off x="485168" y="7887416"/>
            <a:ext cx="2226556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76"/>
              </a:lnSpc>
            </a:pPr>
            <a:r>
              <a:rPr lang="kk-KZ" sz="1483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Языки</a:t>
            </a:r>
            <a:endParaRPr lang="en-US" sz="1483" b="1" dirty="0">
              <a:solidFill>
                <a:srgbClr val="000000"/>
              </a:solidFill>
              <a:latin typeface="Times New Roman" panose="02020603050405020304" pitchFamily="18" charset="0"/>
              <a:ea typeface="Barlow Ultra-Bold"/>
              <a:cs typeface="Times New Roman" panose="02020603050405020304" pitchFamily="18" charset="0"/>
              <a:sym typeface="Barlow Ultra-Bold"/>
            </a:endParaRPr>
          </a:p>
        </p:txBody>
      </p:sp>
      <p:sp>
        <p:nvSpPr>
          <p:cNvPr id="18" name="TextBox 18">
            <a:extLst>
              <a:ext uri="{FF2B5EF4-FFF2-40B4-BE49-F238E27FC236}">
                <a16:creationId xmlns:a16="http://schemas.microsoft.com/office/drawing/2014/main" id="{3C5ADC42-1E40-D1B3-46C7-38E65FDBC1A0}"/>
              </a:ext>
            </a:extLst>
          </p:cNvPr>
          <p:cNvSpPr txBox="1"/>
          <p:nvPr/>
        </p:nvSpPr>
        <p:spPr>
          <a:xfrm>
            <a:off x="485168" y="8382528"/>
            <a:ext cx="2415938" cy="17306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kk-KZ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Казахский (родной)</a:t>
            </a:r>
          </a:p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kk-KZ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Русский язык (в совершенстве)</a:t>
            </a: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kk-KZ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Турецкий язык (средний)</a:t>
            </a: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  <a:p>
            <a:pPr marL="243968" lvl="1" indent="-121984" algn="l">
              <a:lnSpc>
                <a:spcPts val="2260"/>
              </a:lnSpc>
              <a:buFont typeface="Arial"/>
              <a:buChar char="•"/>
            </a:pPr>
            <a:r>
              <a:rPr lang="kk-KZ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Англиский (средний)</a:t>
            </a: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  <a:p>
            <a:pPr marL="121984" lvl="1" algn="l">
              <a:lnSpc>
                <a:spcPts val="2260"/>
              </a:lnSpc>
            </a:pP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  <a:p>
            <a:pPr marL="121984" lvl="1" algn="l">
              <a:lnSpc>
                <a:spcPts val="2260"/>
              </a:lnSpc>
            </a:pP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B0C30041-514C-CB3A-C1E3-F6B46106B177}"/>
              </a:ext>
            </a:extLst>
          </p:cNvPr>
          <p:cNvSpPr txBox="1"/>
          <p:nvPr/>
        </p:nvSpPr>
        <p:spPr>
          <a:xfrm>
            <a:off x="3227991" y="168405"/>
            <a:ext cx="4021248" cy="1033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223"/>
              </a:lnSpc>
            </a:pPr>
            <a:r>
              <a:rPr lang="kk-KZ" sz="3200" b="1" dirty="0">
                <a:solidFill>
                  <a:srgbClr val="000000"/>
                </a:solidFill>
                <a:latin typeface="Times New Roman" panose="02020603050405020304" pitchFamily="18" charset="0"/>
                <a:ea typeface="Barlow Bold"/>
                <a:cs typeface="Times New Roman" panose="02020603050405020304" pitchFamily="18" charset="0"/>
                <a:sym typeface="Barlow Bold"/>
              </a:rPr>
              <a:t>Умербекова Арай Тилеуовна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Barlow Bold"/>
              <a:cs typeface="Times New Roman" panose="02020603050405020304" pitchFamily="18" charset="0"/>
              <a:sym typeface="Barlow Bold"/>
            </a:endParaRPr>
          </a:p>
        </p:txBody>
      </p:sp>
      <p:sp>
        <p:nvSpPr>
          <p:cNvPr id="23" name="AutoShape 23">
            <a:extLst>
              <a:ext uri="{FF2B5EF4-FFF2-40B4-BE49-F238E27FC236}">
                <a16:creationId xmlns:a16="http://schemas.microsoft.com/office/drawing/2014/main" id="{DA790584-CDA8-8239-E0F3-6D0D38040668}"/>
              </a:ext>
            </a:extLst>
          </p:cNvPr>
          <p:cNvSpPr/>
          <p:nvPr/>
        </p:nvSpPr>
        <p:spPr>
          <a:xfrm>
            <a:off x="3301327" y="2371482"/>
            <a:ext cx="3874578" cy="0"/>
          </a:xfrm>
          <a:prstGeom prst="line">
            <a:avLst/>
          </a:prstGeom>
          <a:ln w="9525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4" name="AutoShape 24">
            <a:extLst>
              <a:ext uri="{FF2B5EF4-FFF2-40B4-BE49-F238E27FC236}">
                <a16:creationId xmlns:a16="http://schemas.microsoft.com/office/drawing/2014/main" id="{4170C9E7-7D8E-DFCF-5B46-1EE1B05BFE8E}"/>
              </a:ext>
            </a:extLst>
          </p:cNvPr>
          <p:cNvSpPr/>
          <p:nvPr/>
        </p:nvSpPr>
        <p:spPr>
          <a:xfrm>
            <a:off x="3301327" y="4095648"/>
            <a:ext cx="3874578" cy="0"/>
          </a:xfrm>
          <a:prstGeom prst="line">
            <a:avLst/>
          </a:prstGeom>
          <a:ln w="9525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5" name="AutoShape 25">
            <a:extLst>
              <a:ext uri="{FF2B5EF4-FFF2-40B4-BE49-F238E27FC236}">
                <a16:creationId xmlns:a16="http://schemas.microsoft.com/office/drawing/2014/main" id="{F59806C0-8A8B-974F-1050-623B48AE7A45}"/>
              </a:ext>
            </a:extLst>
          </p:cNvPr>
          <p:cNvSpPr/>
          <p:nvPr/>
        </p:nvSpPr>
        <p:spPr>
          <a:xfrm>
            <a:off x="3301326" y="8623300"/>
            <a:ext cx="3874578" cy="0"/>
          </a:xfrm>
          <a:prstGeom prst="line">
            <a:avLst/>
          </a:prstGeom>
          <a:ln w="9525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6">
            <a:extLst>
              <a:ext uri="{FF2B5EF4-FFF2-40B4-BE49-F238E27FC236}">
                <a16:creationId xmlns:a16="http://schemas.microsoft.com/office/drawing/2014/main" id="{7568BB05-6453-B65E-2FFB-FAD0E4F3D92E}"/>
              </a:ext>
            </a:extLst>
          </p:cNvPr>
          <p:cNvSpPr txBox="1"/>
          <p:nvPr/>
        </p:nvSpPr>
        <p:spPr>
          <a:xfrm>
            <a:off x="3301327" y="1960974"/>
            <a:ext cx="3874578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76"/>
              </a:lnSpc>
            </a:pPr>
            <a:r>
              <a:rPr lang="kk-KZ" sz="1483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Личные данные</a:t>
            </a:r>
            <a:endParaRPr lang="en-US" sz="1483" b="1" dirty="0">
              <a:solidFill>
                <a:srgbClr val="000000"/>
              </a:solidFill>
              <a:latin typeface="Times New Roman" panose="02020603050405020304" pitchFamily="18" charset="0"/>
              <a:ea typeface="Barlow Ultra-Bold"/>
              <a:cs typeface="Times New Roman" panose="02020603050405020304" pitchFamily="18" charset="0"/>
              <a:sym typeface="Barlow Ultra-Bold"/>
            </a:endParaRPr>
          </a:p>
        </p:txBody>
      </p:sp>
      <p:sp>
        <p:nvSpPr>
          <p:cNvPr id="27" name="TextBox 27">
            <a:extLst>
              <a:ext uri="{FF2B5EF4-FFF2-40B4-BE49-F238E27FC236}">
                <a16:creationId xmlns:a16="http://schemas.microsoft.com/office/drawing/2014/main" id="{C6B36F9D-D1F9-FDBA-39FA-C091C97D5C92}"/>
              </a:ext>
            </a:extLst>
          </p:cNvPr>
          <p:cNvSpPr txBox="1"/>
          <p:nvPr/>
        </p:nvSpPr>
        <p:spPr>
          <a:xfrm>
            <a:off x="3301327" y="2514357"/>
            <a:ext cx="3874578" cy="804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582"/>
              </a:lnSpc>
            </a:pPr>
            <a:r>
              <a:rPr lang="ru-RU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Национальность: казашка</a:t>
            </a:r>
          </a:p>
          <a:p>
            <a:pPr algn="just">
              <a:lnSpc>
                <a:spcPts val="1582"/>
              </a:lnSpc>
            </a:pPr>
            <a:r>
              <a:rPr lang="ru-RU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Возраст: 20</a:t>
            </a:r>
          </a:p>
          <a:p>
            <a:pPr algn="just">
              <a:lnSpc>
                <a:spcPts val="1582"/>
              </a:lnSpc>
            </a:pPr>
            <a:r>
              <a:rPr lang="ru-RU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Семейное положение: Не замужем</a:t>
            </a:r>
          </a:p>
          <a:p>
            <a:pPr algn="just">
              <a:lnSpc>
                <a:spcPts val="1582"/>
              </a:lnSpc>
            </a:pPr>
            <a:r>
              <a:rPr lang="ru-RU" sz="1130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Дата рождения: 09.05.2004 г.</a:t>
            </a:r>
            <a:endParaRPr lang="en-US" sz="1130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</p:txBody>
      </p:sp>
      <p:sp>
        <p:nvSpPr>
          <p:cNvPr id="28" name="TextBox 28">
            <a:extLst>
              <a:ext uri="{FF2B5EF4-FFF2-40B4-BE49-F238E27FC236}">
                <a16:creationId xmlns:a16="http://schemas.microsoft.com/office/drawing/2014/main" id="{B61AB39E-9B02-6BE1-4F2C-406334A41A74}"/>
              </a:ext>
            </a:extLst>
          </p:cNvPr>
          <p:cNvSpPr txBox="1"/>
          <p:nvPr/>
        </p:nvSpPr>
        <p:spPr>
          <a:xfrm>
            <a:off x="3301327" y="3762114"/>
            <a:ext cx="3874578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76"/>
              </a:lnSpc>
            </a:pPr>
            <a:r>
              <a:rPr lang="kk-KZ" sz="1483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Опыт работы</a:t>
            </a:r>
            <a:endParaRPr lang="en-US" sz="1483" b="1" dirty="0">
              <a:solidFill>
                <a:srgbClr val="000000"/>
              </a:solidFill>
              <a:latin typeface="Times New Roman" panose="02020603050405020304" pitchFamily="18" charset="0"/>
              <a:ea typeface="Barlow Ultra-Bold"/>
              <a:cs typeface="Times New Roman" panose="02020603050405020304" pitchFamily="18" charset="0"/>
              <a:sym typeface="Barlow Ultra-Bold"/>
            </a:endParaRPr>
          </a:p>
        </p:txBody>
      </p:sp>
      <p:sp>
        <p:nvSpPr>
          <p:cNvPr id="29" name="TextBox 29">
            <a:extLst>
              <a:ext uri="{FF2B5EF4-FFF2-40B4-BE49-F238E27FC236}">
                <a16:creationId xmlns:a16="http://schemas.microsoft.com/office/drawing/2014/main" id="{ECE54369-A895-5BAD-A3E5-99093246FDBA}"/>
              </a:ext>
            </a:extLst>
          </p:cNvPr>
          <p:cNvSpPr txBox="1"/>
          <p:nvPr/>
        </p:nvSpPr>
        <p:spPr>
          <a:xfrm>
            <a:off x="3301326" y="4124459"/>
            <a:ext cx="3874578" cy="4175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Rixos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 water world Aktau</a:t>
            </a: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 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| Front office </a:t>
            </a:r>
            <a:r>
              <a:rPr lang="en-US" sz="1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fgent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, quest relations </a:t>
            </a:r>
          </a:p>
        </p:txBody>
      </p:sp>
      <p:sp>
        <p:nvSpPr>
          <p:cNvPr id="30" name="TextBox 30">
            <a:extLst>
              <a:ext uri="{FF2B5EF4-FFF2-40B4-BE49-F238E27FC236}">
                <a16:creationId xmlns:a16="http://schemas.microsoft.com/office/drawing/2014/main" id="{7DF0D914-0294-9CE7-0CAB-D1715C0B98CF}"/>
              </a:ext>
            </a:extLst>
          </p:cNvPr>
          <p:cNvSpPr txBox="1"/>
          <p:nvPr/>
        </p:nvSpPr>
        <p:spPr>
          <a:xfrm>
            <a:off x="3301327" y="4616288"/>
            <a:ext cx="3874578" cy="1977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679"/>
              </a:lnSpc>
            </a:pP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Semi-Bold"/>
                <a:cs typeface="Times New Roman" panose="02020603050405020304" pitchFamily="18" charset="0"/>
                <a:sym typeface="Barlow Semi-Bold"/>
              </a:rPr>
              <a:t>2022 г.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Semi-Bold"/>
                <a:cs typeface="Times New Roman" panose="02020603050405020304" pitchFamily="18" charset="0"/>
                <a:sym typeface="Barlow Semi-Bold"/>
              </a:rPr>
              <a:t> – 2023</a:t>
            </a: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Semi-Bold"/>
                <a:cs typeface="Times New Roman" panose="02020603050405020304" pitchFamily="18" charset="0"/>
                <a:sym typeface="Barlow Semi-Bold"/>
              </a:rPr>
              <a:t> г.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Semi-Bold"/>
                <a:cs typeface="Times New Roman" panose="02020603050405020304" pitchFamily="18" charset="0"/>
                <a:sym typeface="Barlow Semi-Bold"/>
              </a:rPr>
              <a:t> </a:t>
            </a:r>
          </a:p>
        </p:txBody>
      </p:sp>
      <p:sp>
        <p:nvSpPr>
          <p:cNvPr id="31" name="TextBox 31">
            <a:extLst>
              <a:ext uri="{FF2B5EF4-FFF2-40B4-BE49-F238E27FC236}">
                <a16:creationId xmlns:a16="http://schemas.microsoft.com/office/drawing/2014/main" id="{A765AD8E-FC86-75E9-068B-49B42D13A9B2}"/>
              </a:ext>
            </a:extLst>
          </p:cNvPr>
          <p:cNvSpPr txBox="1"/>
          <p:nvPr/>
        </p:nvSpPr>
        <p:spPr>
          <a:xfrm>
            <a:off x="3538765" y="4861508"/>
            <a:ext cx="3637139" cy="15807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13604" lvl="1" algn="just">
              <a:lnSpc>
                <a:spcPts val="2104"/>
              </a:lnSpc>
            </a:pP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Обязанности: </a:t>
            </a:r>
          </a:p>
          <a:p>
            <a:pPr marL="227208" lvl="1" indent="-113604" algn="just">
              <a:lnSpc>
                <a:spcPts val="2104"/>
              </a:lnSpc>
              <a:buFont typeface="Arial"/>
              <a:buChar char="•"/>
            </a:pP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Встречать гостей</a:t>
            </a:r>
          </a:p>
          <a:p>
            <a:pPr marL="227208" lvl="1" indent="-113604" algn="just">
              <a:lnSpc>
                <a:spcPts val="2104"/>
              </a:lnSpc>
              <a:buFont typeface="Arial"/>
              <a:buChar char="•"/>
            </a:pP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Выслушать претензии, отвечать на возникшие вопросы клиентов </a:t>
            </a:r>
          </a:p>
          <a:p>
            <a:pPr marL="227208" lvl="1" indent="-113604" algn="just">
              <a:lnSpc>
                <a:spcPts val="2104"/>
              </a:lnSpc>
              <a:buFont typeface="Arial"/>
              <a:buChar char="•"/>
            </a:pP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Регистрация гостей на ресепшне </a:t>
            </a:r>
          </a:p>
          <a:p>
            <a:pPr marL="227208" lvl="1" indent="-113604" algn="just">
              <a:lnSpc>
                <a:spcPts val="2104"/>
              </a:lnSpc>
              <a:buFont typeface="Arial"/>
              <a:buChar char="•"/>
            </a:pPr>
            <a:r>
              <a:rPr lang="en-US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Chek-in</a:t>
            </a: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 и</a:t>
            </a:r>
            <a:r>
              <a:rPr lang="en-US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 </a:t>
            </a:r>
            <a:r>
              <a:rPr lang="en-US" sz="1052" dirty="0" err="1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chek</a:t>
            </a:r>
            <a:r>
              <a:rPr lang="en-US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-out </a:t>
            </a: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для гостей </a:t>
            </a:r>
            <a:endParaRPr lang="en-US" sz="1052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</p:txBody>
      </p:sp>
      <p:sp>
        <p:nvSpPr>
          <p:cNvPr id="34" name="TextBox 34">
            <a:extLst>
              <a:ext uri="{FF2B5EF4-FFF2-40B4-BE49-F238E27FC236}">
                <a16:creationId xmlns:a16="http://schemas.microsoft.com/office/drawing/2014/main" id="{F06E5AE4-8F1F-D9B7-6FE5-E031FCFB13D9}"/>
              </a:ext>
            </a:extLst>
          </p:cNvPr>
          <p:cNvSpPr txBox="1"/>
          <p:nvPr/>
        </p:nvSpPr>
        <p:spPr>
          <a:xfrm>
            <a:off x="3227991" y="9064838"/>
            <a:ext cx="3637139" cy="2335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7208" lvl="1" indent="-113604" algn="just">
              <a:lnSpc>
                <a:spcPts val="2104"/>
              </a:lnSpc>
              <a:buFont typeface="Arial"/>
              <a:buChar char="•"/>
            </a:pPr>
            <a:r>
              <a:rPr lang="ru-RU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Степень бакалавра, Международный и внешний туризм</a:t>
            </a:r>
            <a:endParaRPr lang="en-US" sz="1052" dirty="0">
              <a:solidFill>
                <a:srgbClr val="000000"/>
              </a:solidFill>
              <a:latin typeface="Times New Roman" panose="02020603050405020304" pitchFamily="18" charset="0"/>
              <a:ea typeface="Raleway"/>
              <a:cs typeface="Times New Roman" panose="02020603050405020304" pitchFamily="18" charset="0"/>
              <a:sym typeface="Raleway"/>
            </a:endParaRPr>
          </a:p>
        </p:txBody>
      </p:sp>
      <p:sp>
        <p:nvSpPr>
          <p:cNvPr id="35" name="TextBox 35">
            <a:extLst>
              <a:ext uri="{FF2B5EF4-FFF2-40B4-BE49-F238E27FC236}">
                <a16:creationId xmlns:a16="http://schemas.microsoft.com/office/drawing/2014/main" id="{5DEFC3ED-E1D6-D5C6-B962-B39A8A817938}"/>
              </a:ext>
            </a:extLst>
          </p:cNvPr>
          <p:cNvSpPr txBox="1"/>
          <p:nvPr/>
        </p:nvSpPr>
        <p:spPr>
          <a:xfrm>
            <a:off x="3277472" y="8203390"/>
            <a:ext cx="3874578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76"/>
              </a:lnSpc>
            </a:pPr>
            <a:r>
              <a:rPr lang="kk-KZ" sz="1483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Образование</a:t>
            </a:r>
            <a:endParaRPr lang="en-US" sz="1483" b="1" dirty="0">
              <a:solidFill>
                <a:srgbClr val="000000"/>
              </a:solidFill>
              <a:latin typeface="Times New Roman" panose="02020603050405020304" pitchFamily="18" charset="0"/>
              <a:ea typeface="Barlow Ultra-Bold"/>
              <a:cs typeface="Times New Roman" panose="02020603050405020304" pitchFamily="18" charset="0"/>
              <a:sym typeface="Barlow Ultra-Bold"/>
            </a:endParaRPr>
          </a:p>
        </p:txBody>
      </p:sp>
      <p:sp>
        <p:nvSpPr>
          <p:cNvPr id="36" name="TextBox 36">
            <a:extLst>
              <a:ext uri="{FF2B5EF4-FFF2-40B4-BE49-F238E27FC236}">
                <a16:creationId xmlns:a16="http://schemas.microsoft.com/office/drawing/2014/main" id="{649A9ADA-E590-B7D6-78AA-9211CAF8A8CC}"/>
              </a:ext>
            </a:extLst>
          </p:cNvPr>
          <p:cNvSpPr txBox="1"/>
          <p:nvPr/>
        </p:nvSpPr>
        <p:spPr>
          <a:xfrm>
            <a:off x="3301327" y="7563573"/>
            <a:ext cx="3874578" cy="1981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 </a:t>
            </a:r>
          </a:p>
        </p:txBody>
      </p:sp>
      <p:sp>
        <p:nvSpPr>
          <p:cNvPr id="38" name="TextBox 38">
            <a:extLst>
              <a:ext uri="{FF2B5EF4-FFF2-40B4-BE49-F238E27FC236}">
                <a16:creationId xmlns:a16="http://schemas.microsoft.com/office/drawing/2014/main" id="{5640EC0E-31D7-42FD-85FC-E5235F7DB5FD}"/>
              </a:ext>
            </a:extLst>
          </p:cNvPr>
          <p:cNvSpPr txBox="1"/>
          <p:nvPr/>
        </p:nvSpPr>
        <p:spPr>
          <a:xfrm>
            <a:off x="3538765" y="8091308"/>
            <a:ext cx="3637139" cy="2342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13604" lvl="1" algn="just">
              <a:lnSpc>
                <a:spcPts val="2104"/>
              </a:lnSpc>
            </a:pPr>
            <a:r>
              <a:rPr lang="en-US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 </a:t>
            </a:r>
          </a:p>
        </p:txBody>
      </p:sp>
      <p:sp>
        <p:nvSpPr>
          <p:cNvPr id="41" name="TextBox 39">
            <a:extLst>
              <a:ext uri="{FF2B5EF4-FFF2-40B4-BE49-F238E27FC236}">
                <a16:creationId xmlns:a16="http://schemas.microsoft.com/office/drawing/2014/main" id="{1FBC894E-43E4-64E4-E465-72432FB30AAE}"/>
              </a:ext>
            </a:extLst>
          </p:cNvPr>
          <p:cNvSpPr txBox="1"/>
          <p:nvPr/>
        </p:nvSpPr>
        <p:spPr>
          <a:xfrm>
            <a:off x="3288804" y="9652141"/>
            <a:ext cx="3874578" cy="4157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679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№4 Лицей им. С. Сейфуллина, 2010 г. -2021 г., г. Туркестан</a:t>
            </a:r>
            <a:endParaRPr lang="en-US" sz="1200" b="1" dirty="0">
              <a:solidFill>
                <a:srgbClr val="000000"/>
              </a:solidFill>
              <a:latin typeface="Times New Roman" panose="02020603050405020304" pitchFamily="18" charset="0"/>
              <a:ea typeface="Barlow Ultra-Bold"/>
              <a:cs typeface="Times New Roman" panose="02020603050405020304" pitchFamily="18" charset="0"/>
              <a:sym typeface="Barlow Ultra-Bold"/>
            </a:endParaRPr>
          </a:p>
        </p:txBody>
      </p:sp>
      <p:sp>
        <p:nvSpPr>
          <p:cNvPr id="7" name="TextBox 39">
            <a:extLst>
              <a:ext uri="{FF2B5EF4-FFF2-40B4-BE49-F238E27FC236}">
                <a16:creationId xmlns:a16="http://schemas.microsoft.com/office/drawing/2014/main" id="{34A07BEC-A314-AB86-C19C-835C9704C6FC}"/>
              </a:ext>
            </a:extLst>
          </p:cNvPr>
          <p:cNvSpPr txBox="1"/>
          <p:nvPr/>
        </p:nvSpPr>
        <p:spPr>
          <a:xfrm>
            <a:off x="3317437" y="8683062"/>
            <a:ext cx="3874578" cy="4157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9"/>
              </a:lnSpc>
            </a:pP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Международный университет туризма и гостеприимства,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 20</a:t>
            </a: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21 ж. 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-</a:t>
            </a: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 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20</a:t>
            </a: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25 ж.</a:t>
            </a:r>
            <a:endParaRPr lang="en-US" sz="1200" b="1" dirty="0">
              <a:solidFill>
                <a:srgbClr val="000000"/>
              </a:solidFill>
              <a:latin typeface="Times New Roman" panose="02020603050405020304" pitchFamily="18" charset="0"/>
              <a:ea typeface="Barlow Ultra-Bold"/>
              <a:cs typeface="Times New Roman" panose="02020603050405020304" pitchFamily="18" charset="0"/>
              <a:sym typeface="Barlow Ultra-Bold"/>
            </a:endParaRPr>
          </a:p>
        </p:txBody>
      </p:sp>
      <p:grpSp>
        <p:nvGrpSpPr>
          <p:cNvPr id="8" name="Group 3">
            <a:extLst>
              <a:ext uri="{FF2B5EF4-FFF2-40B4-BE49-F238E27FC236}">
                <a16:creationId xmlns:a16="http://schemas.microsoft.com/office/drawing/2014/main" id="{54102847-20B7-6F1F-7A20-B7AF01D8EB95}"/>
              </a:ext>
            </a:extLst>
          </p:cNvPr>
          <p:cNvGrpSpPr>
            <a:grpSpLocks noChangeAspect="1"/>
          </p:cNvGrpSpPr>
          <p:nvPr/>
        </p:nvGrpSpPr>
        <p:grpSpPr>
          <a:xfrm>
            <a:off x="320550" y="204032"/>
            <a:ext cx="1931724" cy="1931716"/>
            <a:chOff x="0" y="0"/>
            <a:chExt cx="6350000" cy="6349975"/>
          </a:xfrm>
        </p:grpSpPr>
        <p:sp>
          <p:nvSpPr>
            <p:cNvPr id="22" name="Freeform 4">
              <a:extLst>
                <a:ext uri="{FF2B5EF4-FFF2-40B4-BE49-F238E27FC236}">
                  <a16:creationId xmlns:a16="http://schemas.microsoft.com/office/drawing/2014/main" id="{13E275FE-1C8E-C341-A4E7-4E31EE9262C0}"/>
                </a:ext>
              </a:extLst>
            </p:cNvPr>
            <p:cNvSpPr/>
            <p:nvPr/>
          </p:nvSpPr>
          <p:spPr>
            <a:xfrm>
              <a:off x="0" y="0"/>
              <a:ext cx="6350000" cy="6349974"/>
            </a:xfrm>
            <a:custGeom>
              <a:avLst/>
              <a:gdLst/>
              <a:ahLst/>
              <a:cxnLst/>
              <a:rect l="l" t="t" r="r" b="b"/>
              <a:pathLst>
                <a:path w="6350000" h="6349974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8"/>
              <a:stretch>
                <a:fillRect l="-124312" t="-12886" b="-36562"/>
              </a:stretch>
            </a:blipFill>
          </p:spPr>
        </p:sp>
      </p:grpSp>
      <p:sp>
        <p:nvSpPr>
          <p:cNvPr id="19" name="TextBox 29">
            <a:extLst>
              <a:ext uri="{FF2B5EF4-FFF2-40B4-BE49-F238E27FC236}">
                <a16:creationId xmlns:a16="http://schemas.microsoft.com/office/drawing/2014/main" id="{7EC069CF-AB6F-5B97-D9A1-A8094FF4DC37}"/>
              </a:ext>
            </a:extLst>
          </p:cNvPr>
          <p:cNvSpPr txBox="1"/>
          <p:nvPr/>
        </p:nvSpPr>
        <p:spPr>
          <a:xfrm>
            <a:off x="3301326" y="6615443"/>
            <a:ext cx="3874578" cy="1995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9"/>
              </a:lnSpc>
            </a:pP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Турагенство «Поехали с нами» 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| </a:t>
            </a:r>
            <a:r>
              <a:rPr lang="kk-KZ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Менеджер по продажам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Barlow Ultra-Bold"/>
                <a:cs typeface="Times New Roman" panose="02020603050405020304" pitchFamily="18" charset="0"/>
                <a:sym typeface="Barlow Ultra-Bold"/>
              </a:rPr>
              <a:t> </a:t>
            </a:r>
          </a:p>
        </p:txBody>
      </p:sp>
      <p:sp>
        <p:nvSpPr>
          <p:cNvPr id="20" name="TextBox 31">
            <a:extLst>
              <a:ext uri="{FF2B5EF4-FFF2-40B4-BE49-F238E27FC236}">
                <a16:creationId xmlns:a16="http://schemas.microsoft.com/office/drawing/2014/main" id="{F1169B3A-9AAD-5DC6-9BCE-96DF95A6A15F}"/>
              </a:ext>
            </a:extLst>
          </p:cNvPr>
          <p:cNvSpPr txBox="1"/>
          <p:nvPr/>
        </p:nvSpPr>
        <p:spPr>
          <a:xfrm>
            <a:off x="3649429" y="6998933"/>
            <a:ext cx="3637139" cy="10421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13604" lvl="1" algn="just">
              <a:lnSpc>
                <a:spcPts val="2104"/>
              </a:lnSpc>
            </a:pP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Обязанности: </a:t>
            </a:r>
          </a:p>
          <a:p>
            <a:pPr marL="227208" lvl="1" indent="-113604" algn="just">
              <a:lnSpc>
                <a:spcPts val="2104"/>
              </a:lnSpc>
              <a:buFont typeface="Arial"/>
              <a:buChar char="•"/>
            </a:pP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Консультация клиентов</a:t>
            </a:r>
          </a:p>
          <a:p>
            <a:pPr marL="227208" lvl="1" indent="-113604" algn="just">
              <a:lnSpc>
                <a:spcPts val="2104"/>
              </a:lnSpc>
              <a:buFont typeface="Arial"/>
              <a:buChar char="•"/>
            </a:pP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Бронирование туров</a:t>
            </a:r>
          </a:p>
          <a:p>
            <a:pPr marL="227208" lvl="1" indent="-113604" algn="just">
              <a:lnSpc>
                <a:spcPts val="2104"/>
              </a:lnSpc>
              <a:buFont typeface="Arial"/>
              <a:buChar char="•"/>
            </a:pPr>
            <a:r>
              <a:rPr lang="kk-KZ" sz="1052" dirty="0">
                <a:solidFill>
                  <a:srgbClr val="000000"/>
                </a:solidFill>
                <a:latin typeface="Times New Roman" panose="02020603050405020304" pitchFamily="18" charset="0"/>
                <a:ea typeface="Raleway"/>
                <a:cs typeface="Times New Roman" panose="02020603050405020304" pitchFamily="18" charset="0"/>
                <a:sym typeface="Raleway"/>
              </a:rPr>
              <a:t>Обслуживание на двух языках</a:t>
            </a:r>
          </a:p>
        </p:txBody>
      </p:sp>
    </p:spTree>
    <p:extLst>
      <p:ext uri="{BB962C8B-B14F-4D97-AF65-F5344CB8AC3E}">
        <p14:creationId xmlns:p14="http://schemas.microsoft.com/office/powerpoint/2010/main" val="3696070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372</Words>
  <Application>Microsoft Office PowerPoint</Application>
  <PresentationFormat>Произвольный</PresentationFormat>
  <Paragraphs>80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Minimalist Modern Professional CV Resume</dc:title>
  <cp:lastModifiedBy>User</cp:lastModifiedBy>
  <cp:revision>3</cp:revision>
  <dcterms:created xsi:type="dcterms:W3CDTF">2006-08-16T00:00:00Z</dcterms:created>
  <dcterms:modified xsi:type="dcterms:W3CDTF">2025-02-19T11:09:14Z</dcterms:modified>
  <dc:identifier>DAGc_McR_ys</dc:identifier>
</cp:coreProperties>
</file>