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sldIdLst>
    <p:sldId id="281" r:id="rId5"/>
    <p:sldId id="287" r:id="rId6"/>
    <p:sldId id="319" r:id="rId7"/>
    <p:sldId id="282" r:id="rId8"/>
    <p:sldId id="257" r:id="rId9"/>
    <p:sldId id="320" r:id="rId10"/>
    <p:sldId id="321" r:id="rId11"/>
    <p:sldId id="322" r:id="rId12"/>
    <p:sldId id="328" r:id="rId13"/>
    <p:sldId id="283" r:id="rId14"/>
    <p:sldId id="284" r:id="rId15"/>
    <p:sldId id="264" r:id="rId16"/>
    <p:sldId id="267" r:id="rId17"/>
    <p:sldId id="289" r:id="rId18"/>
    <p:sldId id="325" r:id="rId19"/>
    <p:sldId id="318" r:id="rId20"/>
    <p:sldId id="329" r:id="rId21"/>
    <p:sldId id="330" r:id="rId22"/>
    <p:sldId id="331" r:id="rId23"/>
    <p:sldId id="332" r:id="rId24"/>
    <p:sldId id="323" r:id="rId25"/>
    <p:sldId id="295" r:id="rId26"/>
    <p:sldId id="317"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93" autoAdjust="0"/>
    <p:restoredTop sz="94703" autoAdjust="0"/>
  </p:normalViewPr>
  <p:slideViewPr>
    <p:cSldViewPr snapToGrid="0">
      <p:cViewPr varScale="1">
        <p:scale>
          <a:sx n="51" d="100"/>
          <a:sy n="51" d="100"/>
        </p:scale>
        <p:origin x="-744" y="-72"/>
      </p:cViewPr>
      <p:guideLst>
        <p:guide orient="horz" pos="2160"/>
        <p:guide orient="horz" pos="432"/>
        <p:guide pos="3864"/>
        <p:guide pos="408"/>
        <p:guide pos="727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716A8-4840-49D3-88ED-1983D55FF2A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ru-RU"/>
        </a:p>
      </dgm:t>
    </dgm:pt>
    <dgm:pt modelId="{5B5F28AF-6871-4060-AF9A-0BA2912E28AD}">
      <dgm:prSet phldrT="[Текст]"/>
      <dgm:spPr/>
      <dgm:t>
        <a:bodyPr/>
        <a:lstStyle/>
        <a:p>
          <a:r>
            <a:rPr lang="kk-KZ" dirty="0" smtClean="0"/>
            <a:t>Уәде</a:t>
          </a:r>
          <a:endParaRPr lang="ru-RU" dirty="0"/>
        </a:p>
      </dgm:t>
    </dgm:pt>
    <dgm:pt modelId="{07CE6CBF-670C-444A-BD75-141F3ADA680E}" type="parTrans" cxnId="{46CDE304-8EC1-4CBC-A456-ED56E715E79C}">
      <dgm:prSet/>
      <dgm:spPr/>
      <dgm:t>
        <a:bodyPr/>
        <a:lstStyle/>
        <a:p>
          <a:endParaRPr lang="ru-RU"/>
        </a:p>
      </dgm:t>
    </dgm:pt>
    <dgm:pt modelId="{5CBD9D0D-D3C9-4FE8-8372-6036229F360A}" type="sibTrans" cxnId="{46CDE304-8EC1-4CBC-A456-ED56E715E79C}">
      <dgm:prSet/>
      <dgm:spPr/>
      <dgm:t>
        <a:bodyPr/>
        <a:lstStyle/>
        <a:p>
          <a:endParaRPr lang="ru-RU"/>
        </a:p>
      </dgm:t>
    </dgm:pt>
    <dgm:pt modelId="{E456EC20-D114-415E-8016-68239938E8D8}">
      <dgm:prSet phldrT="[Текст]"/>
      <dgm:spPr/>
      <dgm:t>
        <a:bodyPr/>
        <a:lstStyle/>
        <a:p>
          <a:r>
            <a:rPr lang="kk-KZ" dirty="0" smtClean="0"/>
            <a:t>Даму құралдары</a:t>
          </a:r>
          <a:endParaRPr lang="ru-RU" dirty="0"/>
        </a:p>
      </dgm:t>
    </dgm:pt>
    <dgm:pt modelId="{531582EA-383C-4D81-A3B7-A2764FB789E3}" type="parTrans" cxnId="{8DAB5771-A21B-4EF4-8813-6BAE8FB387DD}">
      <dgm:prSet/>
      <dgm:spPr/>
      <dgm:t>
        <a:bodyPr/>
        <a:lstStyle/>
        <a:p>
          <a:endParaRPr lang="ru-RU"/>
        </a:p>
      </dgm:t>
    </dgm:pt>
    <dgm:pt modelId="{8CBC2B73-41AF-45AA-BEAF-E767C0E337C1}" type="sibTrans" cxnId="{8DAB5771-A21B-4EF4-8813-6BAE8FB387DD}">
      <dgm:prSet/>
      <dgm:spPr/>
      <dgm:t>
        <a:bodyPr/>
        <a:lstStyle/>
        <a:p>
          <a:endParaRPr lang="ru-RU"/>
        </a:p>
      </dgm:t>
    </dgm:pt>
    <dgm:pt modelId="{C6B5EFF6-EB52-459F-8E86-202F2143B91D}" type="pres">
      <dgm:prSet presAssocID="{365716A8-4840-49D3-88ED-1983D55FF2A8}" presName="cycle" presStyleCnt="0">
        <dgm:presLayoutVars>
          <dgm:dir/>
          <dgm:resizeHandles val="exact"/>
        </dgm:presLayoutVars>
      </dgm:prSet>
      <dgm:spPr/>
      <dgm:t>
        <a:bodyPr/>
        <a:lstStyle/>
        <a:p>
          <a:endParaRPr lang="ru-RU"/>
        </a:p>
      </dgm:t>
    </dgm:pt>
    <dgm:pt modelId="{19939AC6-951C-4125-8DB5-617EB52D8EE7}" type="pres">
      <dgm:prSet presAssocID="{5B5F28AF-6871-4060-AF9A-0BA2912E28AD}" presName="arrow" presStyleLbl="node1" presStyleIdx="0" presStyleCnt="2">
        <dgm:presLayoutVars>
          <dgm:bulletEnabled val="1"/>
        </dgm:presLayoutVars>
      </dgm:prSet>
      <dgm:spPr/>
      <dgm:t>
        <a:bodyPr/>
        <a:lstStyle/>
        <a:p>
          <a:endParaRPr lang="ru-RU"/>
        </a:p>
      </dgm:t>
    </dgm:pt>
    <dgm:pt modelId="{488E6358-17DA-4E90-85C8-DD5FFE4D49B3}" type="pres">
      <dgm:prSet presAssocID="{E456EC20-D114-415E-8016-68239938E8D8}" presName="arrow" presStyleLbl="node1" presStyleIdx="1" presStyleCnt="2">
        <dgm:presLayoutVars>
          <dgm:bulletEnabled val="1"/>
        </dgm:presLayoutVars>
      </dgm:prSet>
      <dgm:spPr/>
      <dgm:t>
        <a:bodyPr/>
        <a:lstStyle/>
        <a:p>
          <a:endParaRPr lang="ru-RU"/>
        </a:p>
      </dgm:t>
    </dgm:pt>
  </dgm:ptLst>
  <dgm:cxnLst>
    <dgm:cxn modelId="{4B8C0653-F566-43B1-9425-BD5D24FC6A7D}" type="presOf" srcId="{365716A8-4840-49D3-88ED-1983D55FF2A8}" destId="{C6B5EFF6-EB52-459F-8E86-202F2143B91D}" srcOrd="0" destOrd="0" presId="urn:microsoft.com/office/officeart/2005/8/layout/arrow1"/>
    <dgm:cxn modelId="{4C90CB42-DBB7-4545-8BBC-3E50FF9BDAEF}" type="presOf" srcId="{E456EC20-D114-415E-8016-68239938E8D8}" destId="{488E6358-17DA-4E90-85C8-DD5FFE4D49B3}" srcOrd="0" destOrd="0" presId="urn:microsoft.com/office/officeart/2005/8/layout/arrow1"/>
    <dgm:cxn modelId="{7A18D60F-B145-4152-8569-555FFD69F545}" type="presOf" srcId="{5B5F28AF-6871-4060-AF9A-0BA2912E28AD}" destId="{19939AC6-951C-4125-8DB5-617EB52D8EE7}" srcOrd="0" destOrd="0" presId="urn:microsoft.com/office/officeart/2005/8/layout/arrow1"/>
    <dgm:cxn modelId="{46CDE304-8EC1-4CBC-A456-ED56E715E79C}" srcId="{365716A8-4840-49D3-88ED-1983D55FF2A8}" destId="{5B5F28AF-6871-4060-AF9A-0BA2912E28AD}" srcOrd="0" destOrd="0" parTransId="{07CE6CBF-670C-444A-BD75-141F3ADA680E}" sibTransId="{5CBD9D0D-D3C9-4FE8-8372-6036229F360A}"/>
    <dgm:cxn modelId="{8DAB5771-A21B-4EF4-8813-6BAE8FB387DD}" srcId="{365716A8-4840-49D3-88ED-1983D55FF2A8}" destId="{E456EC20-D114-415E-8016-68239938E8D8}" srcOrd="1" destOrd="0" parTransId="{531582EA-383C-4D81-A3B7-A2764FB789E3}" sibTransId="{8CBC2B73-41AF-45AA-BEAF-E767C0E337C1}"/>
    <dgm:cxn modelId="{F9001B4A-6514-4D81-ACC6-F6AD20070404}" type="presParOf" srcId="{C6B5EFF6-EB52-459F-8E86-202F2143B91D}" destId="{19939AC6-951C-4125-8DB5-617EB52D8EE7}" srcOrd="0" destOrd="0" presId="urn:microsoft.com/office/officeart/2005/8/layout/arrow1"/>
    <dgm:cxn modelId="{9AA85AEB-A245-44D6-ADC6-5C8EC6E62DA1}" type="presParOf" srcId="{C6B5EFF6-EB52-459F-8E86-202F2143B91D}" destId="{488E6358-17DA-4E90-85C8-DD5FFE4D49B3}" srcOrd="1" destOrd="0" presId="urn:microsoft.com/office/officeart/2005/8/layout/arrow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93722-3DB8-41A2-A1EF-DA93D0436E22}" type="datetimeFigureOut">
              <a:rPr lang="ru-RU" smtClean="0"/>
              <a:pPr/>
              <a:t>07.11.2023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44B32-15C0-4FEA-B5A4-9C9A88158DA5}" type="slidenum">
              <a:rPr lang="ru-RU" smtClean="0"/>
              <a:pPr/>
              <a:t>‹#›</a:t>
            </a:fld>
            <a:endParaRPr lang="ru-RU"/>
          </a:p>
        </p:txBody>
      </p:sp>
    </p:spTree>
    <p:extLst>
      <p:ext uri="{BB962C8B-B14F-4D97-AF65-F5344CB8AC3E}">
        <p14:creationId xmlns="" xmlns:p14="http://schemas.microsoft.com/office/powerpoint/2010/main" val="254199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 xmlns:p14="http://schemas.microsoft.com/office/powerpoint/2010/main" val="1242049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ru-RU" smtClean="0"/>
              <a:t>Образец заголовка</a:t>
            </a:r>
            <a:endParaRPr lang="en-GB" dirty="0"/>
          </a:p>
        </p:txBody>
      </p:sp>
      <p:sp>
        <p:nvSpPr>
          <p:cNvPr id="20" name="Slide Number Placeholder 7">
            <a:extLst>
              <a:ext uri="{FF2B5EF4-FFF2-40B4-BE49-F238E27FC236}">
                <a16:creationId xmlns=""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791417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 xmlns:p14="http://schemas.microsoft.com/office/powerpoint/2010/main" val="5403706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 xmlns:p14="http://schemas.microsoft.com/office/powerpoint/2010/main" val="41693542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3">
            <a:extLst>
              <a:ext uri="{FF2B5EF4-FFF2-40B4-BE49-F238E27FC236}">
                <a16:creationId xmlns=""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4">
            <a:extLst>
              <a:ext uri="{FF2B5EF4-FFF2-40B4-BE49-F238E27FC236}">
                <a16:creationId xmlns=""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3">
            <a:extLst>
              <a:ext uri="{FF2B5EF4-FFF2-40B4-BE49-F238E27FC236}">
                <a16:creationId xmlns=""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a:extLst>
              <a:ext uri="{FF2B5EF4-FFF2-40B4-BE49-F238E27FC236}">
                <a16:creationId xmlns=""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10" name="Content Placeholder 2">
            <a:extLst>
              <a:ext uri="{FF2B5EF4-FFF2-40B4-BE49-F238E27FC236}">
                <a16:creationId xmlns=""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Title 1">
            <a:extLst>
              <a:ext uri="{FF2B5EF4-FFF2-40B4-BE49-F238E27FC236}">
                <a16:creationId xmlns=""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Tree>
    <p:extLst>
      <p:ext uri="{BB962C8B-B14F-4D97-AF65-F5344CB8AC3E}">
        <p14:creationId xmlns=""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 xmlns:p14="http://schemas.microsoft.com/office/powerpoint/2010/main" val="12708547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10" name="Text Placeholder 3">
            <a:extLst>
              <a:ext uri="{FF2B5EF4-FFF2-40B4-BE49-F238E27FC236}">
                <a16:creationId xmlns=""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11" name="Picture Placeholder 2">
            <a:extLst>
              <a:ext uri="{FF2B5EF4-FFF2-40B4-BE49-F238E27FC236}">
                <a16:creationId xmlns=""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 xmlns:p14="http://schemas.microsoft.com/office/powerpoint/2010/main" val="3477175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ru-RU" smtClean="0"/>
              <a:t>Образец заголовка</a:t>
            </a:r>
            <a:endParaRPr lang="en-GB" dirty="0"/>
          </a:p>
        </p:txBody>
      </p:sp>
      <p:sp>
        <p:nvSpPr>
          <p:cNvPr id="3" name="Text Placeholder 2">
            <a:extLst>
              <a:ext uri="{FF2B5EF4-FFF2-40B4-BE49-F238E27FC236}">
                <a16:creationId xmlns=""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ru-RU" smtClean="0"/>
              <a:t>Образец текста</a:t>
            </a:r>
          </a:p>
        </p:txBody>
      </p:sp>
    </p:spTree>
    <p:extLst>
      <p:ext uri="{BB962C8B-B14F-4D97-AF65-F5344CB8AC3E}">
        <p14:creationId xmlns="" xmlns:p14="http://schemas.microsoft.com/office/powerpoint/2010/main" val="3411308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27720493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10" name="Content Placeholder 15">
            <a:extLst>
              <a:ext uri="{FF2B5EF4-FFF2-40B4-BE49-F238E27FC236}">
                <a16:creationId xmlns=""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10548049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12" name="Content Placeholder 15">
            <a:extLst>
              <a:ext uri="{FF2B5EF4-FFF2-40B4-BE49-F238E27FC236}">
                <a16:creationId xmlns=""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2447190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GB" dirty="0"/>
          </a:p>
        </p:txBody>
      </p:sp>
      <p:sp>
        <p:nvSpPr>
          <p:cNvPr id="3" name="Text Placeholder 2">
            <a:extLst>
              <a:ext uri="{FF2B5EF4-FFF2-40B4-BE49-F238E27FC236}">
                <a16:creationId xmlns=""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talent-management.com.ua/"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 xmlns:a14="http://schemas.microsoft.com/office/drawing/2010/main"/>
              </a:ext>
            </a:extLst>
          </a:blip>
          <a:srcRect/>
          <a:stretch/>
        </p:blipFill>
        <p:spPr>
          <a:xfrm>
            <a:off x="-1" y="0"/>
            <a:ext cx="6676568" cy="6858000"/>
          </a:xfrm>
        </p:spPr>
      </p:pic>
      <p:sp>
        <p:nvSpPr>
          <p:cNvPr id="12" name="Subtitle 11">
            <a:extLst>
              <a:ext uri="{FF2B5EF4-FFF2-40B4-BE49-F238E27FC236}">
                <a16:creationId xmlns="" xmlns:a16="http://schemas.microsoft.com/office/drawing/2014/main" id="{B28A8D9C-5123-4D2B-9272-016EF90E0E50}"/>
              </a:ext>
            </a:extLst>
          </p:cNvPr>
          <p:cNvSpPr>
            <a:spLocks noGrp="1"/>
          </p:cNvSpPr>
          <p:nvPr>
            <p:ph type="subTitle" idx="1"/>
          </p:nvPr>
        </p:nvSpPr>
        <p:spPr>
          <a:xfrm>
            <a:off x="6944942" y="5457715"/>
            <a:ext cx="4178808" cy="1047588"/>
          </a:xfrm>
        </p:spPr>
        <p:txBody>
          <a:bodyPr/>
          <a:lstStyle/>
          <a:p>
            <a:pPr algn="l"/>
            <a:r>
              <a:rPr lang="kk-KZ" sz="2000" b="1" dirty="0" smtClean="0">
                <a:latin typeface="Times New Roman" pitchFamily="18" charset="0"/>
                <a:cs typeface="Times New Roman" pitchFamily="18" charset="0"/>
              </a:rPr>
              <a:t>Нахипбекова С</a:t>
            </a:r>
          </a:p>
        </p:txBody>
      </p:sp>
      <p:grpSp>
        <p:nvGrpSpPr>
          <p:cNvPr id="4" name="Group 3" descr="decorative element">
            <a:extLst>
              <a:ext uri="{FF2B5EF4-FFF2-40B4-BE49-F238E27FC236}">
                <a16:creationId xmlns=""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Прямоугольник 9"/>
          <p:cNvSpPr/>
          <p:nvPr/>
        </p:nvSpPr>
        <p:spPr>
          <a:xfrm>
            <a:off x="6483927" y="2115671"/>
            <a:ext cx="5708073" cy="1723549"/>
          </a:xfrm>
          <a:prstGeom prst="rect">
            <a:avLst/>
          </a:prstGeom>
        </p:spPr>
        <p:txBody>
          <a:bodyPr wrap="square">
            <a:spAutoFit/>
          </a:bodyPr>
          <a:lstStyle/>
          <a:p>
            <a:pPr lvl="0" algn="ctr">
              <a:buClr>
                <a:srgbClr val="164575"/>
              </a:buClr>
              <a:buSzPct val="25000"/>
            </a:pPr>
            <a:r>
              <a:rPr lang="kk-KZ" sz="5300" dirty="0" smtClean="0">
                <a:solidFill>
                  <a:srgbClr val="C00000"/>
                </a:solidFill>
                <a:latin typeface="Times New Roman" pitchFamily="18" charset="0"/>
                <a:ea typeface="Cantarell"/>
                <a:cs typeface="Times New Roman" pitchFamily="18" charset="0"/>
                <a:sym typeface="Cantarell"/>
              </a:rPr>
              <a:t>Талант менеджмент</a:t>
            </a:r>
            <a:endParaRPr lang="ru-RU" sz="5300" kern="1200" dirty="0">
              <a:solidFill>
                <a:srgbClr val="C00000"/>
              </a:solidFill>
              <a:latin typeface="Times New Roman" pitchFamily="18" charset="0"/>
              <a:ea typeface="Cantarell"/>
              <a:cs typeface="Times New Roman" pitchFamily="18" charset="0"/>
              <a:sym typeface="Cantarell"/>
            </a:endParaRPr>
          </a:p>
        </p:txBody>
      </p:sp>
      <p:sp>
        <p:nvSpPr>
          <p:cNvPr id="17" name="Rectangle 4"/>
          <p:cNvSpPr txBox="1">
            <a:spLocks/>
          </p:cNvSpPr>
          <p:nvPr/>
        </p:nvSpPr>
        <p:spPr>
          <a:xfrm>
            <a:off x="2063931" y="0"/>
            <a:ext cx="8389234" cy="1541417"/>
          </a:xfrm>
          <a:prstGeom prst="rect">
            <a:avLst/>
          </a:prstGeom>
        </p:spPr>
        <p:txBody>
          <a:bodyPr vert="horz"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endParaRPr kumimoji="0" lang="kk-KZ" sz="1600" b="1" i="0" u="none" strike="noStrike" kern="100" cap="all" spc="100" normalizeH="0" baseline="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00" cap="all" spc="10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172556841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 xmlns:a16="http://schemas.microsoft.com/office/drawing/2014/main" id="{3111B687-3781-4457-A624-86311FC69082}"/>
              </a:ext>
            </a:extLst>
          </p:cNvPr>
          <p:cNvPicPr>
            <a:picLocks noGrp="1" noChangeAspect="1"/>
          </p:cNvPicPr>
          <p:nvPr>
            <p:ph type="pic" sz="quarter" idx="10"/>
          </p:nvPr>
        </p:nvPicPr>
        <p:blipFill>
          <a:blip r:embed="rId2"/>
          <a:stretch>
            <a:fillRect/>
          </a:stretch>
        </p:blipFill>
        <p:spPr>
          <a:xfrm>
            <a:off x="6836125" y="1443632"/>
            <a:ext cx="5355875" cy="3970734"/>
          </a:xfrm>
        </p:spPr>
      </p:pic>
      <p:sp>
        <p:nvSpPr>
          <p:cNvPr id="14" name="Rectangle 13" descr="decorative element">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
        <p:nvSpPr>
          <p:cNvPr id="23" name="Text Placeholder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0" y="861293"/>
            <a:ext cx="6913418" cy="3368675"/>
          </a:xfrm>
        </p:spPr>
        <p:txBody>
          <a:bodyPr/>
          <a:lstStyle/>
          <a:p>
            <a:pPr marL="266700" indent="-266700"/>
            <a:r>
              <a:rPr lang="kk-KZ" sz="3600" dirty="0" smtClean="0">
                <a:latin typeface="Times New Roman" pitchFamily="18" charset="0"/>
                <a:cs typeface="Times New Roman" pitchFamily="18" charset="0"/>
              </a:rPr>
              <a:t>        </a:t>
            </a:r>
            <a:r>
              <a:rPr sz="3600"/>
              <a:t>Сондықтан талант-менеджмент HR-менеджменттің бірқатар бағыттарын, соның ішінде ресурспен қамтамасыз ету, өнімділік менеджменті, марапаттау мен оқыту салаларын біріктіреді. Олардың бәрі бір-біріне өзара қолдау көрсету үшін деңгейлес интеграциялануы қажет. </a:t>
            </a:r>
            <a:endParaRPr lang="ru-RU"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1882317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decorative element">
            <a:extLst>
              <a:ext uri="{FF2B5EF4-FFF2-40B4-BE49-F238E27FC236}">
                <a16:creationId xmlns=""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sp>
        <p:nvSpPr>
          <p:cNvPr id="13" name="Прямоугольник 12"/>
          <p:cNvSpPr/>
          <p:nvPr/>
        </p:nvSpPr>
        <p:spPr>
          <a:xfrm>
            <a:off x="1455363" y="526473"/>
            <a:ext cx="8370048" cy="584775"/>
          </a:xfrm>
          <a:prstGeom prst="rect">
            <a:avLst/>
          </a:prstGeom>
        </p:spPr>
        <p:txBody>
          <a:bodyPr wrap="none">
            <a:spAutoFit/>
          </a:bodyPr>
          <a:lstStyle/>
          <a:p>
            <a:r>
              <a:rPr lang="ru-RU" sz="3200" b="1" dirty="0" smtClean="0">
                <a:latin typeface="Times New Roman" pitchFamily="18" charset="0"/>
                <a:cs typeface="Times New Roman" pitchFamily="18" charset="0"/>
              </a:rPr>
              <a:t>5. Талант </a:t>
            </a:r>
            <a:r>
              <a:rPr lang="ru-RU" sz="3200" b="1" dirty="0" err="1" smtClean="0">
                <a:latin typeface="Times New Roman" pitchFamily="18" charset="0"/>
                <a:cs typeface="Times New Roman" pitchFamily="18" charset="0"/>
              </a:rPr>
              <a:t>тарту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дамыту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және ынталандыру</a:t>
            </a:r>
            <a:endParaRPr lang="ru-RU" sz="3200" b="1" dirty="0">
              <a:latin typeface="Times New Roman" pitchFamily="18" charset="0"/>
              <a:cs typeface="Times New Roman" pitchFamily="18" charset="0"/>
            </a:endParaRPr>
          </a:p>
        </p:txBody>
      </p:sp>
      <p:pic>
        <p:nvPicPr>
          <p:cNvPr id="16385" name="Picture 1"/>
          <p:cNvPicPr>
            <a:picLocks noChangeAspect="1" noChangeArrowheads="1"/>
          </p:cNvPicPr>
          <p:nvPr/>
        </p:nvPicPr>
        <p:blipFill>
          <a:blip r:embed="rId2"/>
          <a:srcRect/>
          <a:stretch>
            <a:fillRect/>
          </a:stretch>
        </p:blipFill>
        <p:spPr bwMode="auto">
          <a:xfrm>
            <a:off x="6323734" y="1814945"/>
            <a:ext cx="5411066" cy="3726872"/>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a:stretch>
            <a:fillRect/>
          </a:stretch>
        </p:blipFill>
        <p:spPr bwMode="auto">
          <a:xfrm>
            <a:off x="0" y="1856509"/>
            <a:ext cx="6151418" cy="3546764"/>
          </a:xfrm>
          <a:prstGeom prst="rect">
            <a:avLst/>
          </a:prstGeom>
          <a:noFill/>
          <a:ln w="9525">
            <a:noFill/>
            <a:miter lim="800000"/>
            <a:headEnd/>
            <a:tailEnd/>
          </a:ln>
          <a:effectLst/>
        </p:spPr>
      </p:pic>
    </p:spTree>
    <p:extLst>
      <p:ext uri="{BB962C8B-B14F-4D97-AF65-F5344CB8AC3E}">
        <p14:creationId xmlns="" xmlns:p14="http://schemas.microsoft.com/office/powerpoint/2010/main" val="371121965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plus(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385"/>
                                        </p:tgtEl>
                                        <p:attrNameLst>
                                          <p:attrName>style.visibility</p:attrName>
                                        </p:attrNameLst>
                                      </p:cBhvr>
                                      <p:to>
                                        <p:strVal val="visible"/>
                                      </p:to>
                                    </p:set>
                                    <p:animEffect transition="in" filter="randombar(horizontal)">
                                      <p:cBhvr>
                                        <p:cTn id="12"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 xmlns:a14="http://schemas.microsoft.com/office/drawing/2010/main"/>
              </a:ext>
            </a:extLst>
          </a:blip>
          <a:srcRect/>
          <a:stretch>
            <a:fillRect/>
          </a:stretch>
        </p:blipFill>
        <p:spPr/>
        <p:style>
          <a:lnRef idx="1">
            <a:schemeClr val="accent4"/>
          </a:lnRef>
          <a:fillRef idx="2">
            <a:schemeClr val="accent4"/>
          </a:fillRef>
          <a:effectRef idx="1">
            <a:schemeClr val="accent4"/>
          </a:effectRef>
          <a:fontRef idx="minor">
            <a:schemeClr val="dk1"/>
          </a:fontRef>
        </p:style>
      </p:pic>
      <p:grpSp>
        <p:nvGrpSpPr>
          <p:cNvPr id="5" name="Group 4" descr="decorative element">
            <a:extLst>
              <a:ext uri="{FF2B5EF4-FFF2-40B4-BE49-F238E27FC236}">
                <a16:creationId xmlns=""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2200" b="1" dirty="0"/>
            </a:p>
          </p:txBody>
        </p:sp>
        <p:sp>
          <p:nvSpPr>
            <p:cNvPr id="15" name="Oval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2200" b="1" dirty="0"/>
            </a:p>
          </p:txBody>
        </p:sp>
      </p:grpSp>
      <p:sp>
        <p:nvSpPr>
          <p:cNvPr id="19" name="Slide Number Placeholder 5">
            <a:extLst>
              <a:ext uri="{FF2B5EF4-FFF2-40B4-BE49-F238E27FC236}">
                <a16:creationId xmlns="" xmlns:a16="http://schemas.microsoft.com/office/drawing/2014/main" id="{DB02A950-05E3-4691-9BC9-47B314EEA715}"/>
              </a:ext>
            </a:extLst>
          </p:cNvPr>
          <p:cNvSpPr txBox="1">
            <a:spLocks/>
          </p:cNvSpPr>
          <p:nvPr/>
        </p:nvSpPr>
        <p:spPr>
          <a:xfrm>
            <a:off x="11091210" y="6189345"/>
            <a:ext cx="600974" cy="395243"/>
          </a:xfrm>
          <a:prstGeom prst="rect">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2200" b="1" smtClean="0">
                <a:solidFill>
                  <a:schemeClr val="bg1"/>
                </a:solidFill>
              </a:rPr>
              <a:pPr algn="ctr"/>
              <a:t>12</a:t>
            </a:fld>
            <a:endParaRPr lang="en-GB" sz="2200" b="1" dirty="0">
              <a:solidFill>
                <a:schemeClr val="bg1"/>
              </a:solidFill>
            </a:endParaRPr>
          </a:p>
        </p:txBody>
      </p:sp>
      <p:cxnSp>
        <p:nvCxnSpPr>
          <p:cNvPr id="52" name="Прямая со стрелкой 51"/>
          <p:cNvCxnSpPr/>
          <p:nvPr/>
        </p:nvCxnSpPr>
        <p:spPr>
          <a:xfrm rot="10800000">
            <a:off x="7810512" y="4572008"/>
            <a:ext cx="666755" cy="158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Прямая со стрелкой 53"/>
          <p:cNvCxnSpPr/>
          <p:nvPr/>
        </p:nvCxnSpPr>
        <p:spPr>
          <a:xfrm rot="10800000">
            <a:off x="4286237" y="4572008"/>
            <a:ext cx="571504" cy="158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4577" name="Rectangle 1"/>
          <p:cNvSpPr>
            <a:spLocks noChangeArrowheads="1"/>
          </p:cNvSpPr>
          <p:nvPr/>
        </p:nvSpPr>
        <p:spPr bwMode="auto">
          <a:xfrm>
            <a:off x="0" y="-1"/>
            <a:ext cx="7135091" cy="452431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3200" i="1" dirty="0" err="1" smtClean="0"/>
              <a:t>Талантты</a:t>
            </a:r>
            <a:r>
              <a:rPr lang="ru-RU" sz="3200" i="1" dirty="0" smtClean="0"/>
              <a:t> </a:t>
            </a:r>
            <a:r>
              <a:rPr lang="ru-RU" sz="3200" i="1" dirty="0" err="1" smtClean="0"/>
              <a:t>ұстап қалудың маңызды элементі</a:t>
            </a:r>
            <a:r>
              <a:rPr lang="en-US" sz="3200" i="1" dirty="0" smtClean="0"/>
              <a:t> – </a:t>
            </a:r>
            <a:r>
              <a:rPr lang="ru-RU" sz="3200" i="1" dirty="0" err="1" smtClean="0"/>
              <a:t>қызметкерді марапаттау</a:t>
            </a:r>
            <a:r>
              <a:rPr lang="en-US" sz="3200" i="1" dirty="0" smtClean="0"/>
              <a:t>, </a:t>
            </a:r>
            <a:r>
              <a:rPr lang="ru-RU" sz="3200" i="1" dirty="0" err="1" smtClean="0"/>
              <a:t>ұйымдық марапат</a:t>
            </a:r>
            <a:r>
              <a:rPr lang="ru-RU" sz="3200" i="1" dirty="0" smtClean="0"/>
              <a:t> </a:t>
            </a:r>
            <a:r>
              <a:rPr lang="ru-RU" sz="3200" i="1" dirty="0" err="1" smtClean="0"/>
              <a:t>стратегиясының </a:t>
            </a:r>
            <a:r>
              <a:rPr lang="ru-RU" sz="3200" i="1" dirty="0" smtClean="0"/>
              <a:t>бизнес</a:t>
            </a:r>
            <a:r>
              <a:rPr lang="en-US" sz="3200" i="1" dirty="0" smtClean="0"/>
              <a:t>-</a:t>
            </a:r>
            <a:r>
              <a:rPr lang="ru-RU" sz="3200" i="1" dirty="0" err="1" smtClean="0"/>
              <a:t>мақсаттармен етене</a:t>
            </a:r>
            <a:r>
              <a:rPr lang="ru-RU" sz="3200" i="1" dirty="0" smtClean="0"/>
              <a:t> </a:t>
            </a:r>
            <a:r>
              <a:rPr lang="ru-RU" sz="3200" i="1" dirty="0" err="1" smtClean="0"/>
              <a:t>байланысты</a:t>
            </a:r>
            <a:r>
              <a:rPr lang="ru-RU" sz="3200" i="1" dirty="0" smtClean="0"/>
              <a:t> </a:t>
            </a:r>
            <a:r>
              <a:rPr lang="ru-RU" sz="3200" i="1" dirty="0" err="1" smtClean="0"/>
              <a:t>екеніне</a:t>
            </a:r>
            <a:r>
              <a:rPr lang="ru-RU" sz="3200" i="1" dirty="0" smtClean="0"/>
              <a:t> </a:t>
            </a:r>
            <a:r>
              <a:rPr lang="ru-RU" sz="3200" i="1" dirty="0" err="1" smtClean="0"/>
              <a:t>көз жеткізу</a:t>
            </a:r>
            <a:r>
              <a:rPr lang="ru-RU" sz="3200" i="1" dirty="0" smtClean="0"/>
              <a:t> </a:t>
            </a:r>
            <a:r>
              <a:rPr lang="ru-RU" sz="3200" i="1" dirty="0" err="1" smtClean="0"/>
              <a:t>және жеке</a:t>
            </a:r>
            <a:r>
              <a:rPr lang="ru-RU" sz="3200" i="1" dirty="0" smtClean="0"/>
              <a:t> </a:t>
            </a:r>
            <a:r>
              <a:rPr lang="ru-RU" sz="3200" i="1" dirty="0" err="1" smtClean="0"/>
              <a:t>марапат</a:t>
            </a:r>
            <a:r>
              <a:rPr lang="ru-RU" sz="3200" i="1" dirty="0" smtClean="0"/>
              <a:t> </a:t>
            </a:r>
            <a:r>
              <a:rPr lang="ru-RU" sz="3200" i="1" dirty="0" err="1" smtClean="0"/>
              <a:t>сыйақысы қызметкердің қажетін өтеп</a:t>
            </a:r>
            <a:r>
              <a:rPr lang="en-US" sz="3200" i="1" dirty="0" smtClean="0"/>
              <a:t>, </a:t>
            </a:r>
            <a:r>
              <a:rPr lang="ru-RU" sz="3200" i="1" dirty="0" err="1" smtClean="0"/>
              <a:t>ұнамды мінез</a:t>
            </a:r>
            <a:r>
              <a:rPr lang="en-US" sz="3200" i="1" dirty="0" smtClean="0"/>
              <a:t>-</a:t>
            </a:r>
            <a:r>
              <a:rPr lang="ru-RU" sz="3200" i="1" dirty="0" err="1" smtClean="0"/>
              <a:t>құлық қалыптасуына мүмкіндік береді</a:t>
            </a:r>
            <a:r>
              <a:rPr lang="en-US" sz="3200" i="1" dirty="0" smtClean="0"/>
              <a:t>. </a:t>
            </a:r>
            <a:endParaRPr kumimoji="0" lang="ru-RU" sz="32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 xmlns:p14="http://schemas.microsoft.com/office/powerpoint/2010/main" val="31910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dissolve">
                                      <p:cBhvr>
                                        <p:cTn id="16" dur="500"/>
                                        <p:tgtEl>
                                          <p:spTgt spid="52"/>
                                        </p:tgtEl>
                                      </p:cBhvr>
                                    </p:animEffect>
                                  </p:childTnLst>
                                </p:cTn>
                              </p:par>
                              <p:par>
                                <p:cTn id="17" presetID="9"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dissolv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decorative element">
            <a:extLst>
              <a:ext uri="{FF2B5EF4-FFF2-40B4-BE49-F238E27FC236}">
                <a16:creationId xmlns="" xmlns:a16="http://schemas.microsoft.com/office/drawing/2014/main" id="{4E4A96D9-2D70-4D9E-B61C-9B23F3FD516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5">
            <a:extLst>
              <a:ext uri="{FF2B5EF4-FFF2-40B4-BE49-F238E27FC236}">
                <a16:creationId xmlns=""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13</a:t>
            </a:fld>
            <a:endParaRPr lang="en-GB" sz="1200" dirty="0">
              <a:solidFill>
                <a:schemeClr val="bg1"/>
              </a:solidFill>
            </a:endParaRPr>
          </a:p>
        </p:txBody>
      </p:sp>
      <p:sp>
        <p:nvSpPr>
          <p:cNvPr id="10" name="Заголовок 9"/>
          <p:cNvSpPr>
            <a:spLocks noGrp="1"/>
          </p:cNvSpPr>
          <p:nvPr>
            <p:ph type="title"/>
          </p:nvPr>
        </p:nvSpPr>
        <p:spPr>
          <a:xfrm>
            <a:off x="401783" y="659397"/>
            <a:ext cx="5652654" cy="822960"/>
          </a:xfrm>
        </p:spPr>
        <p:txBody>
          <a:bodyPr/>
          <a:lstStyle/>
          <a:p>
            <a:pPr algn="just"/>
            <a:r>
              <a:rPr lang="ru-RU" sz="2800" dirty="0" err="1" smtClean="0">
                <a:latin typeface="Times New Roman" pitchFamily="18" charset="0"/>
                <a:ea typeface="Cambria Math" pitchFamily="18" charset="0"/>
                <a:cs typeface="Times New Roman" pitchFamily="18" charset="0"/>
              </a:rPr>
              <a:t>Топтың негізгі</a:t>
            </a:r>
            <a:r>
              <a:rPr lang="ru-RU" sz="2800" dirty="0" smtClean="0">
                <a:latin typeface="Times New Roman" pitchFamily="18" charset="0"/>
                <a:ea typeface="Cambria Math" pitchFamily="18" charset="0"/>
                <a:cs typeface="Times New Roman" pitchFamily="18" charset="0"/>
              </a:rPr>
              <a:t> </a:t>
            </a:r>
            <a:r>
              <a:rPr lang="ru-RU" sz="2800" dirty="0" err="1" smtClean="0">
                <a:latin typeface="Times New Roman" pitchFamily="18" charset="0"/>
                <a:ea typeface="Cambria Math" pitchFamily="18" charset="0"/>
                <a:cs typeface="Times New Roman" pitchFamily="18" charset="0"/>
              </a:rPr>
              <a:t>міндеттерінің бірі</a:t>
            </a:r>
            <a:r>
              <a:rPr lang="ru-RU" sz="2800" dirty="0" smtClean="0">
                <a:latin typeface="Times New Roman" pitchFamily="18" charset="0"/>
                <a:ea typeface="Cambria Math" pitchFamily="18" charset="0"/>
                <a:cs typeface="Times New Roman" pitchFamily="18" charset="0"/>
              </a:rPr>
              <a:t> </a:t>
            </a:r>
            <a:r>
              <a:rPr lang="ru-RU" sz="2800" dirty="0" err="1" smtClean="0">
                <a:latin typeface="Times New Roman" pitchFamily="18" charset="0"/>
                <a:ea typeface="Cambria Math" pitchFamily="18" charset="0"/>
                <a:cs typeface="Times New Roman" pitchFamily="18" charset="0"/>
              </a:rPr>
              <a:t>әрі компанияның </a:t>
            </a:r>
            <a:r>
              <a:rPr lang="ru-RU" sz="2800" dirty="0" smtClean="0">
                <a:latin typeface="Times New Roman" pitchFamily="18" charset="0"/>
                <a:ea typeface="Cambria Math" pitchFamily="18" charset="0"/>
                <a:cs typeface="Times New Roman" pitchFamily="18" charset="0"/>
              </a:rPr>
              <a:t>талант </a:t>
            </a:r>
            <a:r>
              <a:rPr lang="ru-RU" sz="2800" dirty="0" err="1" smtClean="0">
                <a:latin typeface="Times New Roman" pitchFamily="18" charset="0"/>
                <a:ea typeface="Cambria Math" pitchFamily="18" charset="0"/>
                <a:cs typeface="Times New Roman" pitchFamily="18" charset="0"/>
              </a:rPr>
              <a:t>стратегиясының басты</a:t>
            </a:r>
            <a:r>
              <a:rPr lang="ru-RU" sz="2800" dirty="0" smtClean="0">
                <a:latin typeface="Times New Roman" pitchFamily="18" charset="0"/>
                <a:ea typeface="Cambria Math" pitchFamily="18" charset="0"/>
                <a:cs typeface="Times New Roman" pitchFamily="18" charset="0"/>
              </a:rPr>
              <a:t> </a:t>
            </a:r>
            <a:r>
              <a:rPr lang="ru-RU" sz="2800" dirty="0" err="1" smtClean="0">
                <a:latin typeface="Times New Roman" pitchFamily="18" charset="0"/>
                <a:ea typeface="Cambria Math" pitchFamily="18" charset="0"/>
                <a:cs typeface="Times New Roman" pitchFamily="18" charset="0"/>
              </a:rPr>
              <a:t>мақсаты </a:t>
            </a:r>
            <a:r>
              <a:rPr lang="ru-RU" sz="2800" dirty="0" smtClean="0">
                <a:latin typeface="Times New Roman" pitchFamily="18" charset="0"/>
                <a:ea typeface="Cambria Math" pitchFamily="18" charset="0"/>
                <a:cs typeface="Times New Roman" pitchFamily="18" charset="0"/>
              </a:rPr>
              <a:t>– </a:t>
            </a:r>
            <a:r>
              <a:rPr lang="ru-RU" sz="2800" dirty="0" err="1" smtClean="0">
                <a:latin typeface="Times New Roman" pitchFamily="18" charset="0"/>
                <a:ea typeface="Cambria Math" pitchFamily="18" charset="0"/>
                <a:cs typeface="Times New Roman" pitchFamily="18" charset="0"/>
              </a:rPr>
              <a:t>ұйымның перспективалы</a:t>
            </a:r>
            <a:r>
              <a:rPr lang="ru-RU" sz="2800" dirty="0" smtClean="0">
                <a:latin typeface="Times New Roman" pitchFamily="18" charset="0"/>
                <a:ea typeface="Cambria Math" pitchFamily="18" charset="0"/>
                <a:cs typeface="Times New Roman" pitchFamily="18" charset="0"/>
              </a:rPr>
              <a:t> </a:t>
            </a:r>
            <a:r>
              <a:rPr lang="ru-RU" sz="2800" dirty="0" err="1" smtClean="0">
                <a:latin typeface="Times New Roman" pitchFamily="18" charset="0"/>
                <a:ea typeface="Cambria Math" pitchFamily="18" charset="0"/>
                <a:cs typeface="Times New Roman" pitchFamily="18" charset="0"/>
              </a:rPr>
              <a:t>талант</a:t>
            </a:r>
            <a:r>
              <a:rPr lang="ru-RU" sz="2800" dirty="0" smtClean="0">
                <a:latin typeface="Times New Roman" pitchFamily="18" charset="0"/>
                <a:ea typeface="Cambria Math" pitchFamily="18" charset="0"/>
                <a:cs typeface="Times New Roman" pitchFamily="18" charset="0"/>
              </a:rPr>
              <a:t> пен </a:t>
            </a:r>
            <a:r>
              <a:rPr lang="ru-RU" sz="2800" dirty="0" err="1" smtClean="0">
                <a:latin typeface="Times New Roman" pitchFamily="18" charset="0"/>
                <a:ea typeface="Cambria Math" pitchFamily="18" charset="0"/>
                <a:cs typeface="Times New Roman" pitchFamily="18" charset="0"/>
              </a:rPr>
              <a:t>ертеңгі</a:t>
            </a:r>
            <a:r>
              <a:rPr lang="ru-RU"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көшбасшыларды</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дәл</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анықтау</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қабілеті</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сол</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арқылы</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қызметкердің</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қабілеті</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мен</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әлеуетін</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тиісті</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түрде</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анықтағанына</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көз</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жеткізу</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үшін</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ұйымның</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талант</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пулын</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дұрыс</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айқындау</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маңызына</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ерекше</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көңіл</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бөлу</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Осылайша</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компания</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жұмыс</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орнындағы</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талантты</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үш</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топқа</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жіктеуді</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жөн</a:t>
            </a:r>
            <a:r>
              <a:rPr lang="en-US" sz="2800" dirty="0" smtClean="0">
                <a:latin typeface="Times New Roman" pitchFamily="18" charset="0"/>
                <a:ea typeface="Cambria Math" pitchFamily="18" charset="0"/>
                <a:cs typeface="Times New Roman" pitchFamily="18" charset="0"/>
              </a:rPr>
              <a:t> </a:t>
            </a:r>
            <a:r>
              <a:rPr lang="en-US" sz="2800" dirty="0" err="1" smtClean="0">
                <a:latin typeface="Times New Roman" pitchFamily="18" charset="0"/>
                <a:ea typeface="Cambria Math" pitchFamily="18" charset="0"/>
                <a:cs typeface="Times New Roman" pitchFamily="18" charset="0"/>
              </a:rPr>
              <a:t>көрді</a:t>
            </a:r>
            <a:r>
              <a:rPr lang="en-US" sz="2800" dirty="0" smtClean="0">
                <a:latin typeface="Times New Roman" pitchFamily="18" charset="0"/>
                <a:ea typeface="Cambria Math" pitchFamily="18" charset="0"/>
                <a:cs typeface="Times New Roman" pitchFamily="18" charset="0"/>
              </a:rPr>
              <a:t>:</a:t>
            </a:r>
            <a:r>
              <a:rPr lang="ru-RU" sz="2800" dirty="0" smtClean="0">
                <a:latin typeface="Times New Roman" pitchFamily="18" charset="0"/>
                <a:ea typeface="Cambria Math" pitchFamily="18" charset="0"/>
                <a:cs typeface="Times New Roman" pitchFamily="18" charset="0"/>
              </a:rPr>
              <a:t/>
            </a:r>
            <a:br>
              <a:rPr lang="ru-RU" sz="2800" dirty="0" smtClean="0">
                <a:latin typeface="Times New Roman" pitchFamily="18" charset="0"/>
                <a:ea typeface="Cambria Math" pitchFamily="18" charset="0"/>
                <a:cs typeface="Times New Roman" pitchFamily="18" charset="0"/>
              </a:rPr>
            </a:br>
            <a:endParaRPr lang="ru-RU" sz="2800" dirty="0">
              <a:latin typeface="Times New Roman" pitchFamily="18" charset="0"/>
              <a:ea typeface="Cambria Math" pitchFamily="18" charset="0"/>
              <a:cs typeface="Times New Roman" pitchFamily="18" charset="0"/>
            </a:endParaRPr>
          </a:p>
        </p:txBody>
      </p:sp>
      <p:pic>
        <p:nvPicPr>
          <p:cNvPr id="16" name="Рисунок 15" descr="imgpreview (2).jpg"/>
          <p:cNvPicPr>
            <a:picLocks noGrp="1" noChangeAspect="1"/>
          </p:cNvPicPr>
          <p:nvPr>
            <p:ph type="pic" sz="quarter" idx="13"/>
          </p:nvPr>
        </p:nvPicPr>
        <p:blipFill>
          <a:blip r:embed="rId2"/>
          <a:stretch>
            <a:fillRect/>
          </a:stretch>
        </p:blipFill>
        <p:spPr>
          <a:xfrm>
            <a:off x="5791200" y="826008"/>
            <a:ext cx="6400800" cy="5205984"/>
          </a:xfrm>
        </p:spPr>
      </p:pic>
      <p:sp>
        <p:nvSpPr>
          <p:cNvPr id="12289" name="Rectangle 1"/>
          <p:cNvSpPr>
            <a:spLocks noChangeArrowheads="1"/>
          </p:cNvSpPr>
          <p:nvPr/>
        </p:nvSpPr>
        <p:spPr bwMode="auto">
          <a:xfrm>
            <a:off x="0" y="0"/>
            <a:ext cx="3605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cs typeface="Times New Roman" pitchFamily="18" charset="0"/>
              </a:rPr>
              <a:t>CDIP</a:t>
            </a:r>
            <a:r>
              <a:rPr kumimoji="0" lang="en-US" sz="3600" b="1" i="0" u="none" strike="noStrike" cap="none" normalizeH="0" dirty="0" smtClean="0">
                <a:ln>
                  <a:noFill/>
                </a:ln>
                <a:solidFill>
                  <a:schemeClr val="tx1"/>
                </a:solidFill>
                <a:effectLst/>
                <a:latin typeface="Times New Roman" pitchFamily="18" charset="0"/>
                <a:cs typeface="Times New Roman" pitchFamily="18" charset="0"/>
              </a:rPr>
              <a:t> – </a:t>
            </a:r>
            <a:r>
              <a:rPr kumimoji="0" lang="kk-KZ" sz="3600" b="1" i="0" u="none" strike="noStrike" cap="none" normalizeH="0" dirty="0" smtClean="0">
                <a:ln>
                  <a:noFill/>
                </a:ln>
                <a:solidFill>
                  <a:schemeClr val="tx1"/>
                </a:solidFill>
                <a:effectLst/>
                <a:latin typeface="Times New Roman" pitchFamily="18" charset="0"/>
                <a:cs typeface="Times New Roman" pitchFamily="18" charset="0"/>
              </a:rPr>
              <a:t>мысалы </a:t>
            </a:r>
            <a:endParaRPr kumimoji="0" lang="en-US"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077312356"/>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decorative element">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14</a:t>
            </a:fld>
            <a:endParaRPr lang="en-GB" sz="1200" dirty="0">
              <a:solidFill>
                <a:schemeClr val="bg1"/>
              </a:solidFill>
            </a:endParaRPr>
          </a:p>
        </p:txBody>
      </p:sp>
      <p:sp>
        <p:nvSpPr>
          <p:cNvPr id="21" name="Параллелограмм 20"/>
          <p:cNvSpPr/>
          <p:nvPr/>
        </p:nvSpPr>
        <p:spPr>
          <a:xfrm>
            <a:off x="0" y="360218"/>
            <a:ext cx="7051964" cy="2867891"/>
          </a:xfrm>
          <a:prstGeom prst="parallelogram">
            <a:avLst/>
          </a:prstGeom>
        </p:spPr>
        <p:style>
          <a:lnRef idx="1">
            <a:schemeClr val="accent4"/>
          </a:lnRef>
          <a:fillRef idx="1002">
            <a:schemeClr val="dk2"/>
          </a:fillRef>
          <a:effectRef idx="1">
            <a:schemeClr val="accent4"/>
          </a:effectRef>
          <a:fontRef idx="minor">
            <a:schemeClr val="dk1"/>
          </a:fontRef>
        </p:style>
        <p:txBody>
          <a:bodyPr rtlCol="0" anchor="ctr"/>
          <a:lstStyle/>
          <a:p>
            <a:pPr algn="ctr"/>
            <a:endParaRPr lang="ru-RU" dirty="0"/>
          </a:p>
        </p:txBody>
      </p:sp>
      <p:sp>
        <p:nvSpPr>
          <p:cNvPr id="22" name="Title 32">
            <a:extLst>
              <a:ext uri="{FF2B5EF4-FFF2-40B4-BE49-F238E27FC236}">
                <a16:creationId xmlns="" xmlns:a16="http://schemas.microsoft.com/office/drawing/2014/main" id="{18CDD97B-6E25-4FB4-B239-493E54AA0830}"/>
              </a:ext>
            </a:extLst>
          </p:cNvPr>
          <p:cNvSpPr txBox="1">
            <a:spLocks/>
          </p:cNvSpPr>
          <p:nvPr/>
        </p:nvSpPr>
        <p:spPr>
          <a:xfrm>
            <a:off x="827149" y="742524"/>
            <a:ext cx="5601360" cy="822960"/>
          </a:xfrm>
          <a:prstGeom prst="rect">
            <a:avLst/>
          </a:prstGeom>
        </p:spPr>
        <p:txBody>
          <a:bodyPr vert="horz" wrap="square" lIns="0" tIns="45720" rIns="91440" bIns="45720" rtlCol="0" anchor="t">
            <a:noAutofit/>
          </a:bodyPr>
          <a:lstStyle/>
          <a:p>
            <a:pPr marL="457200" indent="-457200">
              <a:buAutoNum type="arabicPeriod"/>
            </a:pPr>
            <a:r>
              <a:rPr lang="kk-KZ" sz="3600" b="1" dirty="0" smtClean="0">
                <a:solidFill>
                  <a:schemeClr val="bg1"/>
                </a:solidFill>
                <a:latin typeface="Times New Roman" pitchFamily="18" charset="0"/>
                <a:cs typeface="Times New Roman" pitchFamily="18" charset="0"/>
              </a:rPr>
              <a:t>Талант</a:t>
            </a:r>
          </a:p>
          <a:p>
            <a:pPr marL="457200" indent="-457200">
              <a:buAutoNum type="arabicPeriod"/>
            </a:pPr>
            <a:r>
              <a:rPr lang="kk-KZ" sz="3600" b="1" dirty="0" smtClean="0">
                <a:solidFill>
                  <a:schemeClr val="bg1"/>
                </a:solidFill>
                <a:latin typeface="Times New Roman" pitchFamily="18" charset="0"/>
                <a:cs typeface="Times New Roman" pitchFamily="18" charset="0"/>
              </a:rPr>
              <a:t>Перспективалы талант</a:t>
            </a:r>
          </a:p>
          <a:p>
            <a:pPr marL="457200" indent="-457200">
              <a:buAutoNum type="arabicPeriod"/>
            </a:pPr>
            <a:r>
              <a:rPr lang="kk-KZ" sz="3600" b="1" dirty="0" smtClean="0">
                <a:solidFill>
                  <a:schemeClr val="bg1"/>
                </a:solidFill>
                <a:latin typeface="Times New Roman" pitchFamily="18" charset="0"/>
                <a:cs typeface="Times New Roman" pitchFamily="18" charset="0"/>
              </a:rPr>
              <a:t>Ертеңгі көшбасшылар </a:t>
            </a:r>
          </a:p>
        </p:txBody>
      </p:sp>
      <p:pic>
        <p:nvPicPr>
          <p:cNvPr id="10" name="Рисунок 9" descr="tm2.jpg"/>
          <p:cNvPicPr>
            <a:picLocks noGrp="1" noChangeAspect="1"/>
          </p:cNvPicPr>
          <p:nvPr>
            <p:ph type="pic" sz="quarter" idx="13"/>
          </p:nvPr>
        </p:nvPicPr>
        <p:blipFill>
          <a:blip r:embed="rId2"/>
          <a:stretch>
            <a:fillRect/>
          </a:stretch>
        </p:blipFill>
        <p:spPr>
          <a:xfrm>
            <a:off x="5237018" y="2542411"/>
            <a:ext cx="6470073" cy="3546558"/>
          </a:xfrm>
        </p:spPr>
      </p:pic>
    </p:spTree>
    <p:extLst>
      <p:ext uri="{BB962C8B-B14F-4D97-AF65-F5344CB8AC3E}">
        <p14:creationId xmlns="" xmlns:p14="http://schemas.microsoft.com/office/powerpoint/2010/main" val="16243344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5636" y="285323"/>
            <a:ext cx="8409709" cy="1030860"/>
          </a:xfrm>
        </p:spPr>
        <p:style>
          <a:lnRef idx="1">
            <a:schemeClr val="accent2"/>
          </a:lnRef>
          <a:fillRef idx="1002">
            <a:schemeClr val="lt2"/>
          </a:fillRef>
          <a:effectRef idx="1">
            <a:schemeClr val="accent2"/>
          </a:effectRef>
          <a:fontRef idx="minor">
            <a:schemeClr val="dk1"/>
          </a:fontRef>
        </p:style>
        <p:txBody>
          <a:bodyPr/>
          <a:lstStyle/>
          <a:p>
            <a:r>
              <a:rPr lang="kk-KZ" sz="3600" b="1" dirty="0" smtClean="0">
                <a:latin typeface="Times New Roman" pitchFamily="18" charset="0"/>
                <a:cs typeface="Times New Roman" pitchFamily="18" charset="0"/>
              </a:rPr>
              <a:t>Дарынды адамдарды қалай тартамыз?</a:t>
            </a:r>
            <a:endParaRPr lang="ru-RU" sz="3600" b="1" dirty="0">
              <a:latin typeface="Times New Roman" pitchFamily="18" charset="0"/>
              <a:cs typeface="Times New Roman" pitchFamily="18" charset="0"/>
            </a:endParaRPr>
          </a:p>
        </p:txBody>
      </p:sp>
      <p:sp>
        <p:nvSpPr>
          <p:cNvPr id="4" name="Прямоугольник 3"/>
          <p:cNvSpPr/>
          <p:nvPr/>
        </p:nvSpPr>
        <p:spPr>
          <a:xfrm>
            <a:off x="595746" y="1429666"/>
            <a:ext cx="5056909" cy="4524315"/>
          </a:xfrm>
          <a:prstGeom prst="rect">
            <a:avLst/>
          </a:prstGeom>
        </p:spPr>
        <p:txBody>
          <a:bodyPr wrap="square">
            <a:spAutoFit/>
          </a:bodyPr>
          <a:lstStyle/>
          <a:p>
            <a:pPr algn="just"/>
            <a:r>
              <a:rPr lang="ru-RU" sz="2400" dirty="0" err="1" smtClean="0">
                <a:latin typeface="Times New Roman" pitchFamily="18" charset="0"/>
                <a:cs typeface="Times New Roman" pitchFamily="18" charset="0"/>
              </a:rPr>
              <a:t>Дарынды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адамдарды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компанияға тартудың белгілі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ерекшеліктері</a:t>
            </a:r>
            <a:r>
              <a:rPr lang="ru-RU" sz="2400" dirty="0" smtClean="0">
                <a:latin typeface="Times New Roman" pitchFamily="18" charset="0"/>
                <a:cs typeface="Times New Roman" pitchFamily="18" charset="0"/>
              </a:rPr>
              <a:t> бар. </a:t>
            </a:r>
            <a:r>
              <a:rPr lang="ru-RU" sz="2400" dirty="0" err="1" smtClean="0">
                <a:latin typeface="Times New Roman" pitchFamily="18" charset="0"/>
                <a:cs typeface="Times New Roman" pitchFamily="18" charset="0"/>
              </a:rPr>
              <a:t>Мысалы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дарынды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адамдарды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компанияларға тарту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үшін нақты </a:t>
            </a:r>
            <a:r>
              <a:rPr lang="ru-RU" sz="2400" dirty="0" smtClean="0">
                <a:latin typeface="Times New Roman" pitchFamily="18" charset="0"/>
                <a:cs typeface="Times New Roman" pitchFamily="18" charset="0"/>
              </a:rPr>
              <a:t>бренд </a:t>
            </a:r>
            <a:r>
              <a:rPr lang="ru-RU" sz="2400" dirty="0" err="1" smtClean="0">
                <a:latin typeface="Times New Roman" pitchFamily="18" charset="0"/>
                <a:cs typeface="Times New Roman" pitchFamily="18" charset="0"/>
              </a:rPr>
              <a:t>қажет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Сонымен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қатар қалыптасқан</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EVP – </a:t>
            </a:r>
            <a:r>
              <a:rPr lang="en-US" sz="2400" dirty="0" err="1" smtClean="0">
                <a:latin typeface="Times New Roman" pitchFamily="18" charset="0"/>
                <a:cs typeface="Times New Roman" pitchFamily="18" charset="0"/>
              </a:rPr>
              <a:t>EmployeeValueProposition</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жұмыс берушінің құнды ұсынысы керек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Егер</a:t>
            </a:r>
            <a:r>
              <a:rPr lang="ru-RU" sz="2400" dirty="0" smtClean="0">
                <a:latin typeface="Times New Roman" pitchFamily="18" charset="0"/>
                <a:cs typeface="Times New Roman" pitchFamily="18" charset="0"/>
              </a:rPr>
              <a:t> де </a:t>
            </a:r>
            <a:r>
              <a:rPr lang="ru-RU" sz="2400" dirty="0" err="1" smtClean="0">
                <a:latin typeface="Times New Roman" pitchFamily="18" charset="0"/>
                <a:cs typeface="Times New Roman" pitchFamily="18" charset="0"/>
              </a:rPr>
              <a:t>біз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дарынды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адамдарды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тартуға ниеттенсек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бізге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міндетті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түрде адам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тартудың сәтті екі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әдісі туралы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ойлануымыз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қажет</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2"/>
          <a:srcRect/>
          <a:stretch>
            <a:fillRect/>
          </a:stretch>
        </p:blipFill>
        <p:spPr bwMode="auto">
          <a:xfrm>
            <a:off x="6499514" y="1732684"/>
            <a:ext cx="4762500" cy="314325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17"/>
                                        </p:tgtEl>
                                        <p:attrNameLst>
                                          <p:attrName>style.visibility</p:attrName>
                                        </p:attrNameLst>
                                      </p:cBhvr>
                                      <p:to>
                                        <p:strVal val="visible"/>
                                      </p:to>
                                    </p:set>
                                    <p:animEffect transition="in" filter="randombar(horizontal)">
                                      <p:cBhvr>
                                        <p:cTn id="12"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5" descr="A group of people sitting around a wooden table&#10;">
            <a:extLst>
              <a:ext uri="{FF2B5EF4-FFF2-40B4-BE49-F238E27FC236}">
                <a16:creationId xmlns=""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 xmlns:a14="http://schemas.microsoft.com/office/drawing/2010/main"/>
              </a:ext>
            </a:extLst>
          </a:blip>
          <a:srcRect l="17" r="17"/>
          <a:stretch/>
        </p:blipFill>
        <p:spPr>
          <a:xfrm>
            <a:off x="-1" y="0"/>
            <a:ext cx="12192001" cy="6858000"/>
          </a:xfrm>
        </p:spPr>
      </p:pic>
      <p:sp>
        <p:nvSpPr>
          <p:cNvPr id="9" name="Rectangle 2"/>
          <p:cNvSpPr txBox="1">
            <a:spLocks noChangeArrowheads="1"/>
          </p:cNvSpPr>
          <p:nvPr/>
        </p:nvSpPr>
        <p:spPr>
          <a:xfrm>
            <a:off x="4946073" y="3189507"/>
            <a:ext cx="6359236" cy="1143000"/>
          </a:xfrm>
          <a:prstGeom prst="rect">
            <a:avLst/>
          </a:prstGeom>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FF0000"/>
                </a:solidFill>
                <a:latin typeface="+mj-lt"/>
                <a:ea typeface="+mj-ea"/>
                <a:cs typeface="+mj-cs"/>
              </a:defRPr>
            </a:lvl1pPr>
          </a:lstStyle>
          <a:p>
            <a:pPr algn="ctr">
              <a:defRPr/>
            </a:pPr>
            <a:r>
              <a:rPr lang="ru-RU" sz="2800" b="1" dirty="0" smtClean="0">
                <a:solidFill>
                  <a:schemeClr val="bg1"/>
                </a:solidFill>
                <a:latin typeface="Times New Roman" pitchFamily="18" charset="0"/>
                <a:cs typeface="Times New Roman" pitchFamily="18" charset="0"/>
              </a:rPr>
              <a:t>1</a:t>
            </a:r>
          </a:p>
        </p:txBody>
      </p:sp>
      <p:graphicFrame>
        <p:nvGraphicFramePr>
          <p:cNvPr id="7" name="Схема 6"/>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366578218"/>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0"/>
          </p:nvPr>
        </p:nvSpPr>
        <p:spPr/>
      </p:sp>
      <p:sp>
        <p:nvSpPr>
          <p:cNvPr id="3" name="Заголовок 2"/>
          <p:cNvSpPr>
            <a:spLocks noGrp="1"/>
          </p:cNvSpPr>
          <p:nvPr>
            <p:ph type="ctrTitle"/>
          </p:nvPr>
        </p:nvSpPr>
        <p:spPr>
          <a:xfrm>
            <a:off x="4042893" y="0"/>
            <a:ext cx="5330038" cy="1163782"/>
          </a:xfrm>
        </p:spPr>
        <p:txBody>
          <a:bodyPr/>
          <a:lstStyle/>
          <a:p>
            <a:r>
              <a:rPr lang="kk-KZ" b="1" dirty="0" smtClean="0">
                <a:solidFill>
                  <a:schemeClr val="tx1"/>
                </a:solidFill>
                <a:latin typeface="Times New Roman" pitchFamily="18" charset="0"/>
                <a:cs typeface="Times New Roman" pitchFamily="18" charset="0"/>
              </a:rPr>
              <a:t>Әлемдік тәжірибе </a:t>
            </a:r>
            <a:endParaRPr lang="ru-RU"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0" y="914401"/>
            <a:ext cx="3810000" cy="313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t>АҚШ </a:t>
            </a:r>
            <a:r>
              <a:rPr lang="ru-RU" sz="2200" dirty="0" err="1" smtClean="0"/>
              <a:t>үшін табысты</a:t>
            </a:r>
            <a:r>
              <a:rPr lang="ru-RU" sz="2200" dirty="0" smtClean="0"/>
              <a:t> </a:t>
            </a:r>
            <a:r>
              <a:rPr lang="ru-RU" sz="2200" dirty="0" err="1" smtClean="0"/>
              <a:t>мансап</a:t>
            </a:r>
            <a:r>
              <a:rPr lang="ru-RU" sz="2200" dirty="0" smtClean="0"/>
              <a:t> </a:t>
            </a:r>
            <a:r>
              <a:rPr lang="ru-RU" sz="2200" dirty="0" err="1" smtClean="0"/>
              <a:t>жолында</a:t>
            </a:r>
            <a:r>
              <a:rPr lang="ru-RU" sz="2200" dirty="0" smtClean="0"/>
              <a:t> </a:t>
            </a:r>
            <a:r>
              <a:rPr lang="ru-RU" sz="2200" dirty="0" err="1" smtClean="0"/>
              <a:t>ең маңызды детерминанттар</a:t>
            </a:r>
            <a:r>
              <a:rPr lang="ru-RU" sz="2200" dirty="0" smtClean="0"/>
              <a:t> – драйв пен </a:t>
            </a:r>
            <a:r>
              <a:rPr lang="ru-RU" sz="2200" dirty="0" err="1" smtClean="0"/>
              <a:t>қабілет</a:t>
            </a:r>
            <a:r>
              <a:rPr lang="ru-RU" sz="2200" dirty="0" smtClean="0"/>
              <a:t>. </a:t>
            </a:r>
            <a:r>
              <a:rPr lang="ru-RU" sz="2200" dirty="0" err="1" smtClean="0"/>
              <a:t>Бұл Штаттарда</a:t>
            </a:r>
            <a:r>
              <a:rPr lang="ru-RU" sz="2200" dirty="0" smtClean="0"/>
              <a:t> прагматизм, </a:t>
            </a:r>
            <a:r>
              <a:rPr lang="ru-RU" sz="2200" dirty="0" err="1" smtClean="0"/>
              <a:t>жеке</a:t>
            </a:r>
            <a:r>
              <a:rPr lang="ru-RU" sz="2200" dirty="0" smtClean="0"/>
              <a:t> </a:t>
            </a:r>
            <a:r>
              <a:rPr lang="ru-RU" sz="2200" dirty="0" err="1" smtClean="0"/>
              <a:t>әдіс, әлемді тануға жол</a:t>
            </a:r>
            <a:r>
              <a:rPr lang="ru-RU" sz="2200" dirty="0" smtClean="0"/>
              <a:t> </a:t>
            </a:r>
            <a:r>
              <a:rPr lang="ru-RU" sz="2200" dirty="0" err="1" smtClean="0"/>
              <a:t>табуға бағыт, әлемді тануға айтарлықтай прагмативті</a:t>
            </a:r>
            <a:r>
              <a:rPr lang="ru-RU" sz="2200" dirty="0" smtClean="0"/>
              <a:t> </a:t>
            </a:r>
            <a:r>
              <a:rPr lang="ru-RU" sz="2200" dirty="0" err="1" smtClean="0"/>
              <a:t>әдістің бағаланатынын көрсетеді.</a:t>
            </a:r>
            <a:endParaRPr lang="ru-RU" sz="2200" dirty="0"/>
          </a:p>
        </p:txBody>
      </p:sp>
      <p:sp>
        <p:nvSpPr>
          <p:cNvPr id="7" name="Прямоугольник 6"/>
          <p:cNvSpPr/>
          <p:nvPr/>
        </p:nvSpPr>
        <p:spPr>
          <a:xfrm>
            <a:off x="3048001" y="4502726"/>
            <a:ext cx="3144982" cy="189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smtClean="0"/>
              <a:t>Еуропада</a:t>
            </a:r>
            <a:r>
              <a:rPr lang="ru-RU" sz="2400" dirty="0" smtClean="0"/>
              <a:t> </a:t>
            </a:r>
            <a:r>
              <a:rPr lang="ru-RU" sz="2400" dirty="0" err="1" smtClean="0"/>
              <a:t>жеке</a:t>
            </a:r>
            <a:r>
              <a:rPr lang="ru-RU" sz="2400" dirty="0" smtClean="0"/>
              <a:t> </a:t>
            </a:r>
            <a:r>
              <a:rPr lang="ru-RU" sz="2400" dirty="0" err="1" smtClean="0"/>
              <a:t>байланыстар</a:t>
            </a:r>
            <a:r>
              <a:rPr lang="ru-RU" sz="2400" dirty="0" smtClean="0"/>
              <a:t> </a:t>
            </a:r>
            <a:r>
              <a:rPr lang="ru-RU" sz="2400" dirty="0" err="1" smtClean="0"/>
              <a:t>адам</a:t>
            </a:r>
            <a:r>
              <a:rPr lang="ru-RU" sz="2400" dirty="0" smtClean="0"/>
              <a:t> </a:t>
            </a:r>
            <a:r>
              <a:rPr lang="ru-RU" sz="2400" dirty="0" err="1" smtClean="0"/>
              <a:t>оқыған білім</a:t>
            </a:r>
            <a:r>
              <a:rPr lang="ru-RU" sz="2400" dirty="0" smtClean="0"/>
              <a:t> беру </a:t>
            </a:r>
            <a:r>
              <a:rPr lang="ru-RU" sz="2400" dirty="0" err="1" smtClean="0"/>
              <a:t>институттары</a:t>
            </a:r>
            <a:r>
              <a:rPr lang="ru-RU" sz="2400" dirty="0" smtClean="0"/>
              <a:t> </a:t>
            </a:r>
            <a:r>
              <a:rPr lang="ru-RU" sz="2400" dirty="0" err="1" smtClean="0"/>
              <a:t>өте бағаланады</a:t>
            </a:r>
            <a:r>
              <a:rPr lang="ru-RU" sz="2400" dirty="0" smtClean="0"/>
              <a:t>. </a:t>
            </a:r>
            <a:endParaRPr lang="ru-RU" sz="2400" dirty="0"/>
          </a:p>
        </p:txBody>
      </p:sp>
      <p:sp>
        <p:nvSpPr>
          <p:cNvPr id="8" name="Прямоугольник 7"/>
          <p:cNvSpPr/>
          <p:nvPr/>
        </p:nvSpPr>
        <p:spPr>
          <a:xfrm>
            <a:off x="6885709" y="3699163"/>
            <a:ext cx="5306291" cy="2105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err="1" smtClean="0"/>
              <a:t>Францияда</a:t>
            </a:r>
            <a:r>
              <a:rPr lang="ru-RU" sz="2000" dirty="0" smtClean="0"/>
              <a:t> </a:t>
            </a:r>
            <a:r>
              <a:rPr lang="ru-RU" sz="2000" dirty="0" err="1" smtClean="0"/>
              <a:t>жоғары деңгейлі мектепті</a:t>
            </a:r>
            <a:r>
              <a:rPr lang="ru-RU" sz="2000" dirty="0" smtClean="0"/>
              <a:t> </a:t>
            </a:r>
            <a:r>
              <a:rPr lang="ru-RU" sz="2000" dirty="0" err="1" smtClean="0"/>
              <a:t>тәмәмдаса, </a:t>
            </a:r>
            <a:r>
              <a:rPr lang="ru-RU" sz="2000" dirty="0" smtClean="0"/>
              <a:t>оны  </a:t>
            </a:r>
            <a:r>
              <a:rPr lang="ru-RU" sz="2000" dirty="0" err="1" smtClean="0"/>
              <a:t>жоғары әлеуетті адамдар</a:t>
            </a:r>
            <a:r>
              <a:rPr lang="ru-RU" sz="2000" dirty="0" smtClean="0"/>
              <a:t> </a:t>
            </a:r>
            <a:r>
              <a:rPr lang="ru-RU" sz="2000" dirty="0" err="1" smtClean="0"/>
              <a:t>қатарына жатқызады</a:t>
            </a:r>
            <a:r>
              <a:rPr lang="ru-RU" sz="2000" dirty="0" smtClean="0"/>
              <a:t>. </a:t>
            </a:r>
            <a:r>
              <a:rPr lang="ru-RU" sz="2000" dirty="0" err="1" smtClean="0"/>
              <a:t>Францияның нақты бір</a:t>
            </a:r>
            <a:r>
              <a:rPr lang="ru-RU" sz="2000" dirty="0" smtClean="0"/>
              <a:t> </a:t>
            </a:r>
            <a:r>
              <a:rPr lang="ru-RU" sz="2000" dirty="0" err="1" smtClean="0"/>
              <a:t>беделді</a:t>
            </a:r>
            <a:r>
              <a:rPr lang="ru-RU" sz="2000" dirty="0" smtClean="0"/>
              <a:t> </a:t>
            </a:r>
            <a:r>
              <a:rPr lang="ru-RU" sz="2000" dirty="0" err="1" smtClean="0"/>
              <a:t>оқу орындарының тізімі</a:t>
            </a:r>
            <a:r>
              <a:rPr lang="ru-RU" sz="2000" dirty="0" smtClean="0"/>
              <a:t> бар, оны </a:t>
            </a:r>
            <a:r>
              <a:rPr lang="ru-RU" sz="2000" dirty="0" err="1" smtClean="0"/>
              <a:t>бітірген</a:t>
            </a:r>
            <a:r>
              <a:rPr lang="ru-RU" sz="2000" dirty="0" smtClean="0"/>
              <a:t> </a:t>
            </a:r>
            <a:r>
              <a:rPr lang="ru-RU" sz="2000" dirty="0" err="1" smtClean="0"/>
              <a:t>адам</a:t>
            </a:r>
            <a:r>
              <a:rPr lang="ru-RU" sz="2000" dirty="0" smtClean="0"/>
              <a:t> </a:t>
            </a:r>
            <a:r>
              <a:rPr lang="ru-RU" sz="2000" dirty="0" err="1" smtClean="0"/>
              <a:t>автоматты</a:t>
            </a:r>
            <a:r>
              <a:rPr lang="ru-RU" sz="2000" dirty="0" smtClean="0"/>
              <a:t> </a:t>
            </a:r>
            <a:r>
              <a:rPr lang="ru-RU" sz="2000" dirty="0" err="1" smtClean="0"/>
              <a:t>түрде жоғары әлеуетті адам</a:t>
            </a:r>
            <a:r>
              <a:rPr lang="ru-RU" sz="2000" dirty="0" smtClean="0"/>
              <a:t> </a:t>
            </a:r>
            <a:r>
              <a:rPr lang="ru-RU" sz="2000" dirty="0" err="1" smtClean="0"/>
              <a:t>дәрежесіне ие</a:t>
            </a:r>
            <a:r>
              <a:rPr lang="ru-RU" sz="2000" dirty="0" smtClean="0"/>
              <a:t> </a:t>
            </a:r>
            <a:r>
              <a:rPr lang="ru-RU" sz="2000" dirty="0" err="1" smtClean="0"/>
              <a:t>болады</a:t>
            </a:r>
            <a:r>
              <a:rPr lang="ru-RU" sz="2000" dirty="0" smtClean="0"/>
              <a:t>. </a:t>
            </a:r>
            <a:endParaRPr lang="ru-RU" sz="2000" dirty="0"/>
          </a:p>
        </p:txBody>
      </p:sp>
      <p:sp>
        <p:nvSpPr>
          <p:cNvPr id="9" name="Прямоугольник 8"/>
          <p:cNvSpPr/>
          <p:nvPr/>
        </p:nvSpPr>
        <p:spPr>
          <a:xfrm>
            <a:off x="5486401" y="1371601"/>
            <a:ext cx="396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600" dirty="0" smtClean="0"/>
          </a:p>
          <a:p>
            <a:r>
              <a:rPr lang="ru-RU" sz="2600" dirty="0" err="1" smtClean="0"/>
              <a:t>Германияда</a:t>
            </a:r>
            <a:r>
              <a:rPr lang="ru-RU" sz="2600" dirty="0" smtClean="0"/>
              <a:t> </a:t>
            </a:r>
            <a:r>
              <a:rPr lang="ru-RU" sz="2600" dirty="0" err="1" smtClean="0"/>
              <a:t>техникалық және сарапшылық білімі</a:t>
            </a:r>
            <a:r>
              <a:rPr lang="ru-RU" sz="2600" dirty="0" smtClean="0"/>
              <a:t> </a:t>
            </a:r>
            <a:r>
              <a:rPr lang="ru-RU" sz="2600" dirty="0" err="1" smtClean="0"/>
              <a:t>барлар</a:t>
            </a:r>
            <a:r>
              <a:rPr lang="ru-RU" sz="2600" dirty="0" smtClean="0"/>
              <a:t> </a:t>
            </a:r>
            <a:r>
              <a:rPr lang="ru-RU" sz="2600" dirty="0" err="1" smtClean="0"/>
              <a:t>бағаланады.</a:t>
            </a:r>
            <a:r>
              <a:rPr lang="ru-RU" sz="2600" dirty="0" smtClean="0"/>
              <a:t> </a:t>
            </a:r>
            <a:endParaRPr lang="ru-RU"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5636" y="285323"/>
            <a:ext cx="8409709" cy="1030860"/>
          </a:xfrm>
        </p:spPr>
        <p:style>
          <a:lnRef idx="1">
            <a:schemeClr val="accent2"/>
          </a:lnRef>
          <a:fillRef idx="1002">
            <a:schemeClr val="lt2"/>
          </a:fillRef>
          <a:effectRef idx="1">
            <a:schemeClr val="accent2"/>
          </a:effectRef>
          <a:fontRef idx="minor">
            <a:schemeClr val="dk1"/>
          </a:fontRef>
        </p:style>
        <p:txBody>
          <a:bodyPr/>
          <a:lstStyle/>
          <a:p>
            <a:r>
              <a:rPr lang="ru-RU" sz="3600" dirty="0" err="1" smtClean="0"/>
              <a:t>Ойын</a:t>
            </a:r>
            <a:r>
              <a:rPr lang="ru-RU" sz="3600" dirty="0" smtClean="0"/>
              <a:t> </a:t>
            </a:r>
            <a:r>
              <a:rPr lang="ru-RU" sz="3600" dirty="0" err="1" smtClean="0"/>
              <a:t>атауы</a:t>
            </a:r>
            <a:r>
              <a:rPr lang="ru-RU" sz="3600" dirty="0" smtClean="0"/>
              <a:t>: </a:t>
            </a:r>
            <a:r>
              <a:rPr lang="ru-RU" sz="3600" dirty="0" err="1" smtClean="0"/>
              <a:t>Әріптерден сөз құрастыру</a:t>
            </a:r>
            <a:r>
              <a:rPr lang="ru-RU" sz="3600" dirty="0" smtClean="0"/>
              <a:t> </a:t>
            </a:r>
            <a:endParaRPr lang="ru-RU" sz="3600" dirty="0"/>
          </a:p>
        </p:txBody>
      </p:sp>
      <p:sp>
        <p:nvSpPr>
          <p:cNvPr id="4" name="Прямоугольник 3"/>
          <p:cNvSpPr/>
          <p:nvPr/>
        </p:nvSpPr>
        <p:spPr>
          <a:xfrm>
            <a:off x="595746" y="1429666"/>
            <a:ext cx="5056909" cy="830997"/>
          </a:xfrm>
          <a:prstGeom prst="rect">
            <a:avLst/>
          </a:prstGeom>
        </p:spPr>
        <p:txBody>
          <a:bodyPr wrap="square">
            <a:spAutoFit/>
          </a:bodyPr>
          <a:lstStyle/>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2"/>
          <a:srcRect/>
          <a:stretch>
            <a:fillRect/>
          </a:stretch>
        </p:blipFill>
        <p:spPr bwMode="auto">
          <a:xfrm>
            <a:off x="7429500" y="1672724"/>
            <a:ext cx="4762500" cy="3143250"/>
          </a:xfrm>
          <a:prstGeom prst="rect">
            <a:avLst/>
          </a:prstGeom>
          <a:noFill/>
          <a:ln w="9525">
            <a:noFill/>
            <a:miter lim="800000"/>
            <a:headEnd/>
            <a:tailEnd/>
          </a:ln>
          <a:effectLst/>
        </p:spPr>
      </p:pic>
      <p:pic>
        <p:nvPicPr>
          <p:cNvPr id="6" name="Рисунок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367596" y="1560460"/>
            <a:ext cx="7412299" cy="529754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17"/>
                                        </p:tgtEl>
                                        <p:attrNameLst>
                                          <p:attrName>style.visibility</p:attrName>
                                        </p:attrNameLst>
                                      </p:cBhvr>
                                      <p:to>
                                        <p:strVal val="visible"/>
                                      </p:to>
                                    </p:set>
                                    <p:animEffect transition="in" filter="randombar(horizontal)">
                                      <p:cBhvr>
                                        <p:cTn id="12"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5636" y="285323"/>
            <a:ext cx="8409709" cy="1030860"/>
          </a:xfrm>
        </p:spPr>
        <p:style>
          <a:lnRef idx="1">
            <a:schemeClr val="accent2"/>
          </a:lnRef>
          <a:fillRef idx="1002">
            <a:schemeClr val="lt2"/>
          </a:fillRef>
          <a:effectRef idx="1">
            <a:schemeClr val="accent2"/>
          </a:effectRef>
          <a:fontRef idx="minor">
            <a:schemeClr val="dk1"/>
          </a:fontRef>
        </p:style>
        <p:txBody>
          <a:bodyPr/>
          <a:lstStyle/>
          <a:p>
            <a:r>
              <a:rPr lang="ru-RU" sz="3600" dirty="0" err="1" smtClean="0"/>
              <a:t>Ойын</a:t>
            </a:r>
            <a:r>
              <a:rPr lang="ru-RU" sz="3600" dirty="0" smtClean="0"/>
              <a:t> </a:t>
            </a:r>
            <a:r>
              <a:rPr lang="ru-RU" sz="3600" dirty="0" err="1" smtClean="0"/>
              <a:t>атауы</a:t>
            </a:r>
            <a:r>
              <a:rPr lang="ru-RU" sz="3600" dirty="0" smtClean="0"/>
              <a:t>: Ребус</a:t>
            </a:r>
            <a:endParaRPr lang="ru-RU" sz="3600" dirty="0"/>
          </a:p>
        </p:txBody>
      </p:sp>
      <p:sp>
        <p:nvSpPr>
          <p:cNvPr id="4" name="Прямоугольник 3"/>
          <p:cNvSpPr/>
          <p:nvPr/>
        </p:nvSpPr>
        <p:spPr>
          <a:xfrm>
            <a:off x="595746" y="1429666"/>
            <a:ext cx="5056909" cy="830997"/>
          </a:xfrm>
          <a:prstGeom prst="rect">
            <a:avLst/>
          </a:prstGeom>
        </p:spPr>
        <p:txBody>
          <a:bodyPr wrap="square">
            <a:spAutoFit/>
          </a:bodyPr>
          <a:lstStyle/>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8" name="Рисунок 7"/>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749559" y="2325766"/>
            <a:ext cx="9383791" cy="17018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 xmlns:a14="http://schemas.microsoft.com/office/drawing/2010/main"/>
              </a:ext>
            </a:extLst>
          </a:blip>
          <a:srcRect/>
          <a:stretch/>
        </p:blipFill>
        <p:spPr/>
      </p:pic>
      <p:sp>
        <p:nvSpPr>
          <p:cNvPr id="2" name="Title 1">
            <a:extLst>
              <a:ext uri="{FF2B5EF4-FFF2-40B4-BE49-F238E27FC236}">
                <a16:creationId xmlns="" xmlns:a16="http://schemas.microsoft.com/office/drawing/2014/main" id="{28BAA8DA-C40B-4AB9-9407-30FB70335152}"/>
              </a:ext>
            </a:extLst>
          </p:cNvPr>
          <p:cNvSpPr>
            <a:spLocks noGrp="1"/>
          </p:cNvSpPr>
          <p:nvPr>
            <p:ph type="ctrTitle"/>
          </p:nvPr>
        </p:nvSpPr>
        <p:spPr>
          <a:xfrm>
            <a:off x="7144307" y="180109"/>
            <a:ext cx="4379976" cy="798285"/>
          </a:xfrm>
        </p:spPr>
        <p:txBody>
          <a:bodyPr/>
          <a:lstStyle/>
          <a:p>
            <a:pPr algn="ctr"/>
            <a:r>
              <a:rPr lang="kk-KZ" sz="6000" b="1" dirty="0" smtClean="0">
                <a:latin typeface="Times New Roman" pitchFamily="18" charset="0"/>
                <a:cs typeface="Times New Roman" pitchFamily="18" charset="0"/>
              </a:rPr>
              <a:t>Жоспар</a:t>
            </a:r>
            <a:endParaRPr lang="en-GB" sz="6000" b="1" dirty="0">
              <a:latin typeface="Times New Roman" pitchFamily="18" charset="0"/>
              <a:cs typeface="Times New Roman" pitchFamily="18" charset="0"/>
            </a:endParaRPr>
          </a:p>
        </p:txBody>
      </p:sp>
      <p:sp>
        <p:nvSpPr>
          <p:cNvPr id="12" name="Subtitle 11">
            <a:extLst>
              <a:ext uri="{FF2B5EF4-FFF2-40B4-BE49-F238E27FC236}">
                <a16:creationId xmlns="" xmlns:a16="http://schemas.microsoft.com/office/drawing/2014/main" id="{B28A8D9C-5123-4D2B-9272-016EF90E0E50}"/>
              </a:ext>
            </a:extLst>
          </p:cNvPr>
          <p:cNvSpPr>
            <a:spLocks noGrp="1"/>
          </p:cNvSpPr>
          <p:nvPr>
            <p:ph type="subTitle" idx="1"/>
          </p:nvPr>
        </p:nvSpPr>
        <p:spPr>
          <a:xfrm>
            <a:off x="6583139" y="907486"/>
            <a:ext cx="5373333" cy="5618005"/>
          </a:xfrm>
        </p:spPr>
        <p:txBody>
          <a:bodyPr/>
          <a:lstStyle/>
          <a:p>
            <a:pPr marL="457200" indent="-457200" algn="l">
              <a:buAutoNum type="arabicPeriod"/>
            </a:pPr>
            <a:endParaRPr lang="kk-KZ" sz="2400" b="1" dirty="0" smtClean="0">
              <a:latin typeface="Times New Roman" pitchFamily="18" charset="0"/>
              <a:cs typeface="Times New Roman" pitchFamily="18" charset="0"/>
            </a:endParaRPr>
          </a:p>
          <a:p>
            <a:pPr algn="l"/>
            <a:r>
              <a:rPr lang="kk-KZ" sz="2400" b="1" dirty="0" smtClean="0">
                <a:latin typeface="Times New Roman" pitchFamily="18" charset="0"/>
                <a:cs typeface="Times New Roman" pitchFamily="18" charset="0"/>
              </a:rPr>
              <a:t>1. </a:t>
            </a:r>
            <a:r>
              <a:rPr sz="2400" b="1" dirty="0" smtClean="0">
                <a:latin typeface="Times New Roman" pitchFamily="18" charset="0"/>
                <a:cs typeface="Times New Roman" pitchFamily="18" charset="0"/>
              </a:rPr>
              <a:t>Talent management </a:t>
            </a:r>
            <a:r>
              <a:rPr lang="ru-RU" sz="2400" b="1" dirty="0" smtClean="0">
                <a:latin typeface="Times New Roman" pitchFamily="18" charset="0"/>
                <a:cs typeface="Times New Roman" pitchFamily="18" charset="0"/>
              </a:rPr>
              <a:t>–</a:t>
            </a:r>
            <a:r>
              <a:rPr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тің құрылуы </a:t>
            </a:r>
          </a:p>
          <a:p>
            <a:pPr algn="l"/>
            <a:r>
              <a:rPr lang="kk-KZ" sz="2400" b="1" dirty="0" smtClean="0">
                <a:latin typeface="Times New Roman" pitchFamily="18" charset="0"/>
                <a:cs typeface="Times New Roman" pitchFamily="18" charset="0"/>
              </a:rPr>
              <a:t>2. Талант менеджмент түрлері </a:t>
            </a:r>
          </a:p>
          <a:p>
            <a:pPr algn="l"/>
            <a:r>
              <a:rPr lang="kk-KZ" sz="2400" b="1" dirty="0" smtClean="0">
                <a:latin typeface="Times New Roman" pitchFamily="18" charset="0"/>
                <a:cs typeface="Times New Roman" pitchFamily="18" charset="0"/>
              </a:rPr>
              <a:t>3. </a:t>
            </a:r>
            <a:r>
              <a:rPr sz="2400" b="1" dirty="0" err="1" smtClean="0">
                <a:latin typeface="Times New Roman" pitchFamily="18" charset="0"/>
                <a:cs typeface="Times New Roman" pitchFamily="18" charset="0"/>
              </a:rPr>
              <a:t>Тиімді</a:t>
            </a:r>
            <a:r>
              <a:rPr sz="2400" b="1" dirty="0" smtClean="0">
                <a:latin typeface="Times New Roman" pitchFamily="18" charset="0"/>
                <a:cs typeface="Times New Roman" pitchFamily="18" charset="0"/>
              </a:rPr>
              <a:t> </a:t>
            </a:r>
            <a:r>
              <a:rPr sz="2400" b="1" dirty="0" err="1" smtClean="0">
                <a:latin typeface="Times New Roman" pitchFamily="18" charset="0"/>
                <a:cs typeface="Times New Roman" pitchFamily="18" charset="0"/>
              </a:rPr>
              <a:t>талант-менеджмент</a:t>
            </a:r>
            <a:r>
              <a:rPr sz="2400" b="1" dirty="0" smtClean="0">
                <a:latin typeface="Times New Roman" pitchFamily="18" charset="0"/>
                <a:cs typeface="Times New Roman" pitchFamily="18" charset="0"/>
              </a:rPr>
              <a:t> </a:t>
            </a:r>
            <a:r>
              <a:rPr sz="2400" b="1" dirty="0" err="1" smtClean="0">
                <a:latin typeface="Times New Roman" pitchFamily="18" charset="0"/>
                <a:cs typeface="Times New Roman" pitchFamily="18" charset="0"/>
              </a:rPr>
              <a:t>ерекшеліктері</a:t>
            </a:r>
            <a:endParaRPr lang="kk-KZ" sz="2400" b="1" dirty="0" smtClean="0">
              <a:latin typeface="Times New Roman" pitchFamily="18" charset="0"/>
              <a:cs typeface="Times New Roman" pitchFamily="18" charset="0"/>
            </a:endParaRPr>
          </a:p>
          <a:p>
            <a:pPr algn="l"/>
            <a:r>
              <a:rPr lang="ru-RU" sz="2400" b="1" dirty="0" smtClean="0">
                <a:latin typeface="Times New Roman" pitchFamily="18" charset="0"/>
                <a:cs typeface="Times New Roman" pitchFamily="18" charset="0"/>
              </a:rPr>
              <a:t>4. Талант </a:t>
            </a:r>
            <a:r>
              <a:rPr lang="ru-RU" sz="2400" b="1" dirty="0" err="1" smtClean="0">
                <a:latin typeface="Times New Roman" pitchFamily="18" charset="0"/>
                <a:cs typeface="Times New Roman" pitchFamily="18" charset="0"/>
              </a:rPr>
              <a:t>тарту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дамыту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және ынталандыру</a:t>
            </a:r>
            <a:endParaRPr lang="ru-RU" sz="2400" b="1" dirty="0" smtClean="0">
              <a:latin typeface="Times New Roman" pitchFamily="18" charset="0"/>
              <a:cs typeface="Times New Roman" pitchFamily="18" charset="0"/>
            </a:endParaRPr>
          </a:p>
          <a:p>
            <a:pPr algn="l"/>
            <a:r>
              <a:rPr lang="kk-KZ" sz="2400" b="1" dirty="0" smtClean="0">
                <a:latin typeface="Times New Roman" pitchFamily="18" charset="0"/>
                <a:cs typeface="Times New Roman" pitchFamily="18" charset="0"/>
              </a:rPr>
              <a:t>5. Әлемдік тәжірибе</a:t>
            </a:r>
          </a:p>
        </p:txBody>
      </p:sp>
      <p:grpSp>
        <p:nvGrpSpPr>
          <p:cNvPr id="4" name="Group 3" descr="decorative element">
            <a:extLst>
              <a:ext uri="{FF2B5EF4-FFF2-40B4-BE49-F238E27FC236}">
                <a16:creationId xmlns="" xmlns:a16="http://schemas.microsoft.com/office/drawing/2014/main" id="{EB664AAE-5AE9-41D7-8346-002B9F445323}"/>
              </a:ext>
            </a:extLst>
          </p:cNvPr>
          <p:cNvGrpSpPr/>
          <p:nvPr/>
        </p:nvGrpSpPr>
        <p:grpSpPr>
          <a:xfrm>
            <a:off x="-42929" y="0"/>
            <a:ext cx="6208649" cy="6858000"/>
            <a:chOff x="-3740" y="0"/>
            <a:chExt cx="6208649" cy="6858000"/>
          </a:xfrm>
        </p:grpSpPr>
        <p:sp>
          <p:nvSpPr>
            <p:cNvPr id="11" name="Freeform: Shape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 xmlns:p14="http://schemas.microsoft.com/office/powerpoint/2010/main" val="281238232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443649" y="285323"/>
            <a:ext cx="4800941" cy="1030860"/>
          </a:xfrm>
        </p:spPr>
        <p:style>
          <a:lnRef idx="1">
            <a:schemeClr val="accent2"/>
          </a:lnRef>
          <a:fillRef idx="1002">
            <a:schemeClr val="lt2"/>
          </a:fillRef>
          <a:effectRef idx="1">
            <a:schemeClr val="accent2"/>
          </a:effectRef>
          <a:fontRef idx="minor">
            <a:schemeClr val="dk1"/>
          </a:fontRef>
        </p:style>
        <p:txBody>
          <a:bodyPr/>
          <a:lstStyle/>
          <a:p>
            <a:pPr algn="ctr"/>
            <a:r>
              <a:rPr lang="kk-KZ" sz="3600" b="1" dirty="0" smtClean="0">
                <a:latin typeface="Times New Roman" pitchFamily="18" charset="0"/>
                <a:cs typeface="Times New Roman" pitchFamily="18" charset="0"/>
              </a:rPr>
              <a:t>Кейс</a:t>
            </a:r>
            <a:endParaRPr lang="ru-RU" sz="3600" b="1" dirty="0">
              <a:latin typeface="Times New Roman" pitchFamily="18" charset="0"/>
              <a:cs typeface="Times New Roman" pitchFamily="18" charset="0"/>
            </a:endParaRPr>
          </a:p>
        </p:txBody>
      </p:sp>
      <p:sp>
        <p:nvSpPr>
          <p:cNvPr id="4" name="Прямоугольник 3"/>
          <p:cNvSpPr/>
          <p:nvPr/>
        </p:nvSpPr>
        <p:spPr>
          <a:xfrm>
            <a:off x="595746" y="1429666"/>
            <a:ext cx="10601906" cy="4893647"/>
          </a:xfrm>
          <a:prstGeom prst="rect">
            <a:avLst/>
          </a:prstGeom>
        </p:spPr>
        <p:txBody>
          <a:bodyPr wrap="square">
            <a:spAutoFit/>
          </a:bodyPr>
          <a:lstStyle/>
          <a:p>
            <a:pPr algn="just"/>
            <a:r>
              <a:rPr lang="ru-RU" sz="2400" dirty="0" err="1" smtClean="0">
                <a:latin typeface="Times New Roman" pitchFamily="18" charset="0"/>
                <a:cs typeface="Times New Roman" pitchFamily="18" charset="0"/>
              </a:rPr>
              <a:t>Мейрамханаға келген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қонақпен даяшының қателігі.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тарап</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шиеленісті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мүмкіндігінше </a:t>
            </a:r>
            <a:r>
              <a:rPr lang="ru-RU" sz="2400" dirty="0" smtClean="0">
                <a:latin typeface="Times New Roman" pitchFamily="18" charset="0"/>
                <a:cs typeface="Times New Roman" pitchFamily="18" charset="0"/>
              </a:rPr>
              <a:t>тез </a:t>
            </a:r>
            <a:r>
              <a:rPr lang="ru-RU" sz="2400" dirty="0" err="1" smtClean="0">
                <a:latin typeface="Times New Roman" pitchFamily="18" charset="0"/>
                <a:cs typeface="Times New Roman" pitchFamily="18" charset="0"/>
              </a:rPr>
              <a:t>және тиімді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шешуге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ұмтылады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Қонақ: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капучиноға тапсырыс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бердім</a:t>
            </a:r>
            <a:r>
              <a:rPr lang="ru-RU" sz="2400" dirty="0" smtClean="0">
                <a:latin typeface="Times New Roman" pitchFamily="18" charset="0"/>
                <a:cs typeface="Times New Roman" pitchFamily="18" charset="0"/>
              </a:rPr>
              <a:t>, ал сен </a:t>
            </a:r>
            <a:r>
              <a:rPr lang="ru-RU" sz="2400" dirty="0" err="1" smtClean="0">
                <a:latin typeface="Times New Roman" pitchFamily="18" charset="0"/>
                <a:cs typeface="Times New Roman" pitchFamily="18" charset="0"/>
              </a:rPr>
              <a:t>маған латте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әкелдің</a:t>
            </a:r>
            <a:r>
              <a:rPr lang="ru-RU" sz="2400" dirty="0" smtClean="0">
                <a:latin typeface="Times New Roman" pitchFamily="18" charset="0"/>
                <a:cs typeface="Times New Roman" pitchFamily="18" charset="0"/>
              </a:rPr>
              <a:t>.</a:t>
            </a:r>
          </a:p>
          <a:p>
            <a:pPr algn="just"/>
            <a:r>
              <a:rPr lang="ru-RU" sz="2400" dirty="0" err="1" smtClean="0">
                <a:latin typeface="Times New Roman" pitchFamily="18" charset="0"/>
                <a:cs typeface="Times New Roman" pitchFamily="18" charset="0"/>
              </a:rPr>
              <a:t>Даяшы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Кешіріңіз, бұл менің кінәм.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Капучино</a:t>
            </a:r>
            <a:r>
              <a:rPr lang="ru-RU" sz="2400" dirty="0" smtClean="0">
                <a:latin typeface="Times New Roman" pitchFamily="18" charset="0"/>
                <a:cs typeface="Times New Roman" pitchFamily="18" charset="0"/>
              </a:rPr>
              <a:t> да, </a:t>
            </a:r>
            <a:r>
              <a:rPr lang="ru-RU" sz="2400" dirty="0" err="1" smtClean="0">
                <a:latin typeface="Times New Roman" pitchFamily="18" charset="0"/>
                <a:cs typeface="Times New Roman" pitchFamily="18" charset="0"/>
              </a:rPr>
              <a:t>латте</a:t>
            </a:r>
            <a:r>
              <a:rPr lang="ru-RU" sz="2400" dirty="0" smtClean="0">
                <a:latin typeface="Times New Roman" pitchFamily="18" charset="0"/>
                <a:cs typeface="Times New Roman" pitchFamily="18" charset="0"/>
              </a:rPr>
              <a:t> де </a:t>
            </a:r>
            <a:r>
              <a:rPr lang="ru-RU" sz="2400" dirty="0" err="1" smtClean="0">
                <a:latin typeface="Times New Roman" pitchFamily="18" charset="0"/>
                <a:cs typeface="Times New Roman" pitchFamily="18" charset="0"/>
              </a:rPr>
              <a:t>шамамен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бірдей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құрамға ие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бірақ латтеде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көпіртілген көбік жоқ</a:t>
            </a:r>
            <a:r>
              <a:rPr lang="ru-RU" sz="2400" dirty="0" smtClean="0">
                <a:latin typeface="Times New Roman" pitchFamily="18" charset="0"/>
                <a:cs typeface="Times New Roman" pitchFamily="18" charset="0"/>
              </a:rPr>
              <a:t>.  Мен </a:t>
            </a:r>
            <a:r>
              <a:rPr lang="ru-RU" sz="2400" dirty="0" err="1" smtClean="0">
                <a:latin typeface="Times New Roman" pitchFamily="18" charset="0"/>
                <a:cs typeface="Times New Roman" pitchFamily="18" charset="0"/>
              </a:rPr>
              <a:t>жақында латтені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капучиномен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алмастыруға тырысамын</a:t>
            </a:r>
            <a:r>
              <a:rPr lang="ru-RU" sz="2400" dirty="0" smtClean="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Қонақ: Жоқ,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сізге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нақты тапсырым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беріп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едім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сіз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жақсы тыңдамаған секілдісіз</a:t>
            </a:r>
            <a:r>
              <a:rPr lang="ru-RU" sz="2400" dirty="0" smtClean="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 </a:t>
            </a:r>
          </a:p>
          <a:p>
            <a:pPr algn="just"/>
            <a:r>
              <a:rPr lang="ru-RU" sz="2400" dirty="0" err="1" smtClean="0">
                <a:latin typeface="Times New Roman" pitchFamily="18" charset="0"/>
                <a:cs typeface="Times New Roman" pitchFamily="18" charset="0"/>
              </a:rPr>
              <a:t>1.Даяшының орында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қандай шешім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қабылдайтын едіңіз?</a:t>
            </a:r>
            <a:r>
              <a:rPr lang="ru-RU" sz="2400" dirty="0" smtClean="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Даяшының талапқа сай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қарым қатынаста болмауы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Неліктен</a:t>
            </a:r>
            <a:r>
              <a:rPr lang="ru-RU" sz="2400" dirty="0" smtClean="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Сіз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бұндай ситуациядан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қалай шығар едіңіз.?</a:t>
            </a:r>
            <a:endParaRPr lang="ru-RU" sz="2400" dirty="0" smtClean="0">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967184" y="312197"/>
            <a:ext cx="5330038" cy="962421"/>
          </a:xfrm>
        </p:spPr>
        <p:txBody>
          <a:bodyPr/>
          <a:lstStyle/>
          <a:p>
            <a:r>
              <a:rPr lang="kk-KZ" dirty="0" smtClean="0">
                <a:solidFill>
                  <a:schemeClr val="tx1"/>
                </a:solidFill>
                <a:latin typeface="Times New Roman" pitchFamily="18" charset="0"/>
                <a:cs typeface="Times New Roman" pitchFamily="18" charset="0"/>
              </a:rPr>
              <a:t>Қорытынды</a:t>
            </a:r>
            <a:endParaRPr lang="ru-RU" dirty="0">
              <a:solidFill>
                <a:schemeClr val="tx1"/>
              </a:solidFill>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771834" y="1519145"/>
            <a:ext cx="5049510" cy="521208"/>
          </a:xfrm>
        </p:spPr>
        <p:txBody>
          <a:bodyPr/>
          <a:lstStyle/>
          <a:p>
            <a:pPr algn="just"/>
            <a:r>
              <a:rPr lang="kk-KZ" sz="2400" dirty="0" smtClean="0">
                <a:solidFill>
                  <a:schemeClr val="tx1"/>
                </a:solidFill>
                <a:latin typeface="Times New Roman" pitchFamily="18" charset="0"/>
                <a:cs typeface="Times New Roman" pitchFamily="18" charset="0"/>
              </a:rPr>
              <a:t>    Қорытындылай келе, әрбір қалыптасқан ортаның таланттары болатыны анық. Оны ашу мен ынталандыру, компанияға өз пайдасы тигізетін жетісітікке жеткізу барлығы үшін де қолайлы. Себебі, индивид болып қалыптасқан адам үшін міндетті түрде жеке басының да қасиеттері рөл ойнайды. Сонымен қоса ол да мекемелерге белгілі бір көрсеткіштерге жетуге көмек береді. </a:t>
            </a:r>
          </a:p>
          <a:p>
            <a:pPr algn="just"/>
            <a:r>
              <a:rPr lang="kk-KZ" sz="2400" dirty="0" smtClean="0">
                <a:solidFill>
                  <a:schemeClr val="tx1"/>
                </a:solidFill>
                <a:latin typeface="Times New Roman" pitchFamily="18" charset="0"/>
                <a:cs typeface="Times New Roman" pitchFamily="18" charset="0"/>
              </a:rPr>
              <a:t>Дарындыларды басқаруда басшылар көптеген нұсқаулықтарға да бағынатындығы сондықтан.  </a:t>
            </a:r>
            <a:endParaRPr lang="ru-RU" sz="2400" dirty="0">
              <a:solidFill>
                <a:schemeClr val="tx1"/>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tretch>
            <a:fillRect/>
          </a:stretch>
        </p:blipFill>
        <p:spPr bwMode="auto">
          <a:xfrm>
            <a:off x="6567055" y="1424187"/>
            <a:ext cx="5361708" cy="4009625"/>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
                                        <p:tgtEl>
                                          <p:spTgt spid="4099"/>
                                        </p:tgtEl>
                                      </p:cBhvr>
                                    </p:animEffect>
                                    <p:anim calcmode="lin" valueType="num">
                                      <p:cBhvr>
                                        <p:cTn id="8" dur="400" fill="hold"/>
                                        <p:tgtEl>
                                          <p:spTgt spid="4099"/>
                                        </p:tgtEl>
                                        <p:attrNameLst>
                                          <p:attrName>ppt_x</p:attrName>
                                        </p:attrNameLst>
                                      </p:cBhvr>
                                      <p:tavLst>
                                        <p:tav tm="0">
                                          <p:val>
                                            <p:strVal val="#ppt_x"/>
                                          </p:val>
                                        </p:tav>
                                        <p:tav tm="100000">
                                          <p:val>
                                            <p:strVal val="#ppt_x"/>
                                          </p:val>
                                        </p:tav>
                                      </p:tavLst>
                                    </p:anim>
                                    <p:anim calcmode="lin" valueType="num">
                                      <p:cBhvr>
                                        <p:cTn id="9" dur="400" fill="hold"/>
                                        <p:tgtEl>
                                          <p:spTgt spid="409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0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0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 xmlns:a16="http://schemas.microsoft.com/office/drawing/2014/main" id="{72FCEAE4-FA74-4446-B2F5-9AFA2DA139A2}"/>
              </a:ext>
            </a:extLst>
          </p:cNvPr>
          <p:cNvSpPr>
            <a:spLocks noGrp="1"/>
          </p:cNvSpPr>
          <p:nvPr>
            <p:ph type="ctrTitle"/>
          </p:nvPr>
        </p:nvSpPr>
        <p:spPr>
          <a:xfrm>
            <a:off x="1759527" y="221673"/>
            <a:ext cx="9130146" cy="739476"/>
          </a:xfrm>
        </p:spPr>
        <p:style>
          <a:lnRef idx="1">
            <a:schemeClr val="accent2"/>
          </a:lnRef>
          <a:fillRef idx="2">
            <a:schemeClr val="accent2"/>
          </a:fillRef>
          <a:effectRef idx="1">
            <a:schemeClr val="accent2"/>
          </a:effectRef>
          <a:fontRef idx="minor">
            <a:schemeClr val="dk1"/>
          </a:fontRef>
        </p:style>
        <p:txBody>
          <a:bodyPr/>
          <a:lstStyle/>
          <a:p>
            <a:pPr>
              <a:defRPr/>
            </a:pP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Пайдаланылған әдебиеттер тізімі</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pSp>
        <p:nvGrpSpPr>
          <p:cNvPr id="154" name="Group 153" descr="decorative element">
            <a:extLst>
              <a:ext uri="{FF2B5EF4-FFF2-40B4-BE49-F238E27FC236}">
                <a16:creationId xmlns="" xmlns:a16="http://schemas.microsoft.com/office/drawing/2014/main" id="{FF17C705-3351-4B11-BD28-D0CACC12D31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8" name="Прямоугольник 37"/>
          <p:cNvSpPr/>
          <p:nvPr/>
        </p:nvSpPr>
        <p:spPr>
          <a:xfrm>
            <a:off x="193964" y="1357746"/>
            <a:ext cx="10640290" cy="51954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Tx/>
              <a:buAutoNum type="arabicPeriod"/>
            </a:pPr>
            <a:r>
              <a:rPr lang="en-US" sz="2400" dirty="0" smtClean="0">
                <a:solidFill>
                  <a:schemeClr val="tx1"/>
                </a:solidFill>
                <a:latin typeface="Times New Roman" pitchFamily="18" charset="0"/>
                <a:cs typeface="Times New Roman" pitchFamily="18" charset="0"/>
              </a:rPr>
              <a:t>URL:</a:t>
            </a:r>
            <a:r>
              <a:rPr lang="kk-KZ" sz="2400" dirty="0" smtClean="0">
                <a:solidFill>
                  <a:schemeClr val="tx1"/>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https://www.e-xecutive.ru/career/hr-management/347341-talent-management-vs-executive-search </a:t>
            </a:r>
            <a:r>
              <a:rPr lang="kk-KZ" sz="2400"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Talent Management </a:t>
            </a:r>
            <a:r>
              <a:rPr lang="en-US" sz="2400" dirty="0" err="1" smtClean="0">
                <a:latin typeface="Times New Roman" pitchFamily="18" charset="0"/>
                <a:cs typeface="Times New Roman" pitchFamily="18" charset="0"/>
              </a:rPr>
              <a:t>vs</a:t>
            </a:r>
            <a:r>
              <a:rPr lang="en-US" sz="2400" dirty="0" smtClean="0">
                <a:latin typeface="Times New Roman" pitchFamily="18" charset="0"/>
                <a:cs typeface="Times New Roman" pitchFamily="18" charset="0"/>
              </a:rPr>
              <a:t> Executive Search</a:t>
            </a:r>
          </a:p>
          <a:p>
            <a:pPr marL="457200" indent="-457200">
              <a:buAutoNum type="arabicPeriod"/>
            </a:pPr>
            <a:r>
              <a:rPr lang="kk-KZ" sz="2400" dirty="0" smtClean="0">
                <a:solidFill>
                  <a:schemeClr val="tx1"/>
                </a:solidFill>
                <a:latin typeface="Times New Roman" pitchFamily="18" charset="0"/>
                <a:cs typeface="Times New Roman" pitchFamily="18" charset="0"/>
              </a:rPr>
              <a:t> </a:t>
            </a:r>
            <a:r>
              <a:rPr lang="en-US" sz="2400" dirty="0" smtClean="0">
                <a:solidFill>
                  <a:schemeClr val="accent5">
                    <a:lumMod val="50000"/>
                  </a:schemeClr>
                </a:solidFill>
                <a:latin typeface="Times New Roman" pitchFamily="18" charset="0"/>
                <a:cs typeface="Times New Roman" pitchFamily="18" charset="0"/>
                <a:hlinkClick r:id="rId2"/>
              </a:rPr>
              <a:t>https://www.talent-management.com.ua/</a:t>
            </a:r>
            <a:r>
              <a:rPr lang="kk-KZ" sz="2400" dirty="0" smtClean="0">
                <a:solidFill>
                  <a:schemeClr val="accent5">
                    <a:lumMod val="50000"/>
                  </a:schemeClr>
                </a:solidFill>
                <a:latin typeface="Times New Roman" pitchFamily="18" charset="0"/>
                <a:cs typeface="Times New Roman" pitchFamily="18" charset="0"/>
              </a:rPr>
              <a:t>  </a:t>
            </a:r>
          </a:p>
          <a:p>
            <a:pPr marL="457200" lvl="0" indent="-457200">
              <a:buFontTx/>
              <a:buAutoNum type="arabicPeriod"/>
            </a:pPr>
            <a:r>
              <a:rPr lang="kk-KZ" sz="2400" dirty="0" smtClean="0">
                <a:latin typeface="Times New Roman" pitchFamily="18" charset="0"/>
                <a:cs typeface="Times New Roman" pitchFamily="18" charset="0"/>
              </a:rPr>
              <a:t>Ник Уиллон, «HR-менеджментке кіріспе» – Алматы: Ұлттық аударма бюросы, 2019 жыл </a:t>
            </a:r>
            <a:endParaRPr lang="ru-RU" sz="2400" b="1" dirty="0" smtClean="0">
              <a:latin typeface="Times New Roman" pitchFamily="18" charset="0"/>
              <a:cs typeface="Times New Roman" pitchFamily="18" charset="0"/>
            </a:endParaRPr>
          </a:p>
          <a:p>
            <a:pPr marL="457200" indent="-457200"/>
            <a:endParaRPr lang="ru-RU" sz="2400" dirty="0" smtClean="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pPr algn="just"/>
            <a:endParaRPr lang="ru-RU"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674200297"/>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ppt_x"/>
                                          </p:val>
                                        </p:tav>
                                        <p:tav tm="100000">
                                          <p:val>
                                            <p:strVal val="#ppt_x"/>
                                          </p:val>
                                        </p:tav>
                                      </p:tavLst>
                                    </p:anim>
                                    <p:anim calcmode="lin" valueType="num">
                                      <p:cBhvr additive="base">
                                        <p:cTn id="8"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D:\болашак\im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34733" y="1628775"/>
            <a:ext cx="8161867"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61440059"/>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rikaz-na-premiyu-za-horoshuyu-rabotu-obrazets-2.jpg"/>
          <p:cNvPicPr>
            <a:picLocks noGrp="1" noChangeAspect="1"/>
          </p:cNvPicPr>
          <p:nvPr>
            <p:ph type="pic" sz="quarter" idx="10"/>
          </p:nvPr>
        </p:nvPicPr>
        <p:blipFill>
          <a:blip r:embed="rId2"/>
          <a:stretch>
            <a:fillRect/>
          </a:stretch>
        </p:blipFill>
        <p:spPr>
          <a:xfrm>
            <a:off x="0" y="856224"/>
            <a:ext cx="7038109" cy="5284097"/>
          </a:xfrm>
        </p:spPr>
      </p:pic>
      <p:sp>
        <p:nvSpPr>
          <p:cNvPr id="3" name="Заголовок 2"/>
          <p:cNvSpPr>
            <a:spLocks noGrp="1"/>
          </p:cNvSpPr>
          <p:nvPr>
            <p:ph type="title"/>
          </p:nvPr>
        </p:nvSpPr>
        <p:spPr>
          <a:xfrm>
            <a:off x="7606146" y="942109"/>
            <a:ext cx="4585854" cy="6386946"/>
          </a:xfrm>
        </p:spPr>
        <p:txBody>
          <a:bodyPr/>
          <a:lstStyle/>
          <a:p>
            <a:pPr algn="just" fontAlgn="base"/>
            <a:r>
              <a:rPr lang="kk-KZ" sz="2200" b="1" dirty="0" smtClean="0">
                <a:solidFill>
                  <a:schemeClr val="tx1"/>
                </a:solidFill>
                <a:latin typeface="Times New Roman" pitchFamily="18" charset="0"/>
                <a:cs typeface="Times New Roman" pitchFamily="18" charset="0"/>
              </a:rPr>
              <a:t>     Кез келген ұйымның басты байлығы – адам ресурсы. Ұйым қызметінің нәтижелі болуы, табысқа жетуі де осы ресурсты қалай басқарып, қалай бағыттап, ынталандырып отыруына байланысты. Адам ресурстарын басқару – HR-менеджменттің табыстылығы әр қызметкерді тұтас механизмнің бір бөлшегі ғана емес, жеке адам, құндылықтары, мінезі, өмірлік тәжірибесі, арманы мен мақсаты бар дара тұлға деп қабылдаудан басталады. Ал енді осы қызметкерлердің</a:t>
            </a:r>
            <a:r>
              <a:rPr lang="en-US" sz="2200" b="1" dirty="0" smtClean="0">
                <a:solidFill>
                  <a:schemeClr val="tx1"/>
                </a:solidFill>
                <a:latin typeface="Times New Roman" pitchFamily="18" charset="0"/>
                <a:cs typeface="Times New Roman" pitchFamily="18" charset="0"/>
              </a:rPr>
              <a:t> </a:t>
            </a:r>
            <a:r>
              <a:rPr lang="kk-KZ" sz="2200" b="1" dirty="0" smtClean="0">
                <a:solidFill>
                  <a:schemeClr val="tx1"/>
                </a:solidFill>
                <a:latin typeface="Times New Roman" pitchFamily="18" charset="0"/>
                <a:cs typeface="Times New Roman" pitchFamily="18" charset="0"/>
              </a:rPr>
              <a:t>ынта жігірін ашып, бойындағы  талантын ашу жайлы айта кететін боламын. </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kk-KZ" sz="2200" b="1" dirty="0" smtClean="0">
                <a:solidFill>
                  <a:schemeClr val="tx1"/>
                </a:solidFill>
                <a:latin typeface="Times New Roman" pitchFamily="18" charset="0"/>
                <a:cs typeface="Times New Roman" pitchFamily="18" charset="0"/>
              </a:rPr>
              <a:t> </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endParaRPr lang="ru-RU" sz="2200" dirty="0">
              <a:solidFill>
                <a:schemeClr val="tx1"/>
              </a:solidFill>
              <a:latin typeface="Times New Roman" pitchFamily="18" charset="0"/>
              <a:cs typeface="Times New Roman" pitchFamily="18" charset="0"/>
            </a:endParaRPr>
          </a:p>
        </p:txBody>
      </p:sp>
      <p:sp>
        <p:nvSpPr>
          <p:cNvPr id="4" name="Текст 3"/>
          <p:cNvSpPr>
            <a:spLocks noGrp="1"/>
          </p:cNvSpPr>
          <p:nvPr>
            <p:ph type="body" idx="1"/>
          </p:nvPr>
        </p:nvSpPr>
        <p:spPr>
          <a:xfrm>
            <a:off x="7056397" y="303138"/>
            <a:ext cx="6592824" cy="978408"/>
          </a:xfrm>
        </p:spPr>
        <p:txBody>
          <a:bodyPr/>
          <a:lstStyle/>
          <a:p>
            <a:endParaRPr lang="kk-KZ" sz="4400" dirty="0" smtClean="0">
              <a:solidFill>
                <a:schemeClr val="tx1"/>
              </a:solidFill>
              <a:latin typeface="Times New Roman" pitchFamily="18" charset="0"/>
              <a:cs typeface="Times New Roman" pitchFamily="18" charset="0"/>
            </a:endParaRPr>
          </a:p>
          <a:p>
            <a:endParaRPr lang="ru-RU" sz="4400"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 xmlns:a14="http://schemas.microsoft.com/office/drawing/2010/main">
                  <a14:imgLayer r:embed="rId3">
                    <a14:imgEffect>
                      <a14:brightnessContrast bright="-40000"/>
                    </a14:imgEffect>
                  </a14:imgLayer>
                </a14:imgProps>
              </a:ext>
              <a:ext uri="{28A0092B-C50C-407E-A947-70E740481C1C}">
                <a14:useLocalDpi xmlns="" xmlns:a14="http://schemas.microsoft.com/office/drawing/2010/main"/>
              </a:ext>
            </a:extLst>
          </a:blip>
          <a:srcRect/>
          <a:stretch>
            <a:fillRect/>
          </a:stretch>
        </p:blipFill>
        <p:spPr>
          <a:xfrm>
            <a:off x="-1" y="0"/>
            <a:ext cx="12192001" cy="6858000"/>
          </a:xfrm>
        </p:spPr>
      </p:pic>
      <p:grpSp>
        <p:nvGrpSpPr>
          <p:cNvPr id="23" name="Group 22" descr="decorative element">
            <a:extLst>
              <a:ext uri="{FF2B5EF4-FFF2-40B4-BE49-F238E27FC236}">
                <a16:creationId xmlns=""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Скругленный прямоугольник 12"/>
          <p:cNvSpPr/>
          <p:nvPr/>
        </p:nvSpPr>
        <p:spPr>
          <a:xfrm>
            <a:off x="1149928" y="1717964"/>
            <a:ext cx="10210801" cy="47659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kk-KZ" sz="3600" b="1" dirty="0" smtClean="0">
                <a:latin typeface="Times New Roman" pitchFamily="18" charset="0"/>
                <a:cs typeface="Times New Roman" pitchFamily="18" charset="0"/>
              </a:rPr>
              <a:t> </a:t>
            </a:r>
            <a:endParaRPr lang="ru-RU" sz="3600" dirty="0" smtClean="0">
              <a:latin typeface="Times New Roman" pitchFamily="18" charset="0"/>
              <a:cs typeface="Times New Roman" pitchFamily="18" charset="0"/>
            </a:endParaRPr>
          </a:p>
          <a:p>
            <a:pPr lvl="0" fontAlgn="base"/>
            <a:r>
              <a:rPr lang="ru-RU" sz="3600" dirty="0" err="1" smtClean="0">
                <a:latin typeface="Times New Roman" pitchFamily="18" charset="0"/>
                <a:cs typeface="Times New Roman" pitchFamily="18" charset="0"/>
              </a:rPr>
              <a:t>Адамның өз жұмысын басқаларға қарағанда жақсы атқару қабілеті және өмір бойы</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дамиды</a:t>
            </a:r>
            <a:endParaRPr lang="ru-RU" sz="3600" dirty="0" smtClean="0">
              <a:latin typeface="Times New Roman" pitchFamily="18" charset="0"/>
              <a:cs typeface="Times New Roman" pitchFamily="18" charset="0"/>
            </a:endParaRPr>
          </a:p>
          <a:p>
            <a:pPr lvl="0" fontAlgn="base"/>
            <a:r>
              <a:rPr lang="ru-RU" sz="3600" dirty="0" smtClean="0">
                <a:latin typeface="Times New Roman" pitchFamily="18" charset="0"/>
                <a:cs typeface="Times New Roman" pitchFamily="18" charset="0"/>
              </a:rPr>
              <a:t>Талант - </a:t>
            </a:r>
            <a:r>
              <a:rPr lang="ru-RU" sz="3600" dirty="0" err="1" smtClean="0">
                <a:latin typeface="Times New Roman" pitchFamily="18" charset="0"/>
                <a:cs typeface="Times New Roman" pitchFamily="18" charset="0"/>
              </a:rPr>
              <a:t>бұл тәжірибе жинақтаудан басталатын</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шеберлікті</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қалыптастыратын ерекше</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немесе</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ерекше</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қабілет десек</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болады</a:t>
            </a:r>
            <a:r>
              <a:rPr lang="ru-RU" sz="3600" dirty="0" smtClean="0">
                <a:latin typeface="Times New Roman" pitchFamily="18" charset="0"/>
                <a:cs typeface="Times New Roman" pitchFamily="18" charset="0"/>
              </a:rPr>
              <a:t>. </a:t>
            </a:r>
          </a:p>
          <a:p>
            <a:pPr algn="ctr"/>
            <a:endParaRPr lang="ru-RU" sz="3600" dirty="0">
              <a:latin typeface="Times New Roman" pitchFamily="18" charset="0"/>
              <a:cs typeface="Times New Roman" pitchFamily="18" charset="0"/>
            </a:endParaRPr>
          </a:p>
        </p:txBody>
      </p:sp>
      <p:sp>
        <p:nvSpPr>
          <p:cNvPr id="11" name="Прямоугольник 10"/>
          <p:cNvSpPr/>
          <p:nvPr/>
        </p:nvSpPr>
        <p:spPr>
          <a:xfrm>
            <a:off x="512618" y="360218"/>
            <a:ext cx="9074728" cy="584775"/>
          </a:xfrm>
          <a:prstGeom prst="rect">
            <a:avLst/>
          </a:prstGeom>
        </p:spPr>
        <p:txBody>
          <a:bodyPr wrap="square">
            <a:spAutoFit/>
          </a:bodyPr>
          <a:lstStyle/>
          <a:p>
            <a:r>
              <a:rPr lang="ru-RU" sz="3200" dirty="0" smtClean="0">
                <a:solidFill>
                  <a:schemeClr val="bg1"/>
                </a:solidFill>
                <a:latin typeface="Times New Roman" pitchFamily="18" charset="0"/>
                <a:cs typeface="Times New Roman" pitchFamily="18" charset="0"/>
              </a:rPr>
              <a:t>Талант </a:t>
            </a:r>
            <a:r>
              <a:rPr lang="ru-RU" sz="3200" dirty="0" err="1" smtClean="0">
                <a:solidFill>
                  <a:schemeClr val="bg1"/>
                </a:solidFill>
                <a:latin typeface="Times New Roman" pitchFamily="18" charset="0"/>
                <a:cs typeface="Times New Roman" pitchFamily="18" charset="0"/>
              </a:rPr>
              <a:t>дегеніміз</a:t>
            </a:r>
            <a:r>
              <a:rPr lang="ru-RU" sz="3200" dirty="0" smtClean="0">
                <a:solidFill>
                  <a:schemeClr val="bg1"/>
                </a:solidFill>
                <a:latin typeface="Times New Roman" pitchFamily="18" charset="0"/>
                <a:cs typeface="Times New Roman" pitchFamily="18" charset="0"/>
              </a:rPr>
              <a:t> не?</a:t>
            </a:r>
          </a:p>
        </p:txBody>
      </p:sp>
    </p:spTree>
    <p:extLst>
      <p:ext uri="{BB962C8B-B14F-4D97-AF65-F5344CB8AC3E}">
        <p14:creationId xmlns="" xmlns:p14="http://schemas.microsoft.com/office/powerpoint/2010/main" val="40215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 xmlns:a14="http://schemas.microsoft.com/office/drawing/2010/main"/>
              </a:ext>
            </a:extLst>
          </a:blip>
          <a:srcRect/>
          <a:stretch>
            <a:fillRect/>
          </a:stretch>
        </p:blipFill>
        <p:spPr/>
      </p:pic>
      <p:grpSp>
        <p:nvGrpSpPr>
          <p:cNvPr id="11" name="Group 10" descr="decorative element">
            <a:extLst>
              <a:ext uri="{FF2B5EF4-FFF2-40B4-BE49-F238E27FC236}">
                <a16:creationId xmlns="" xmlns:a16="http://schemas.microsoft.com/office/drawing/2014/main" id="{AB025618-C830-4992-9CD3-D9E49BC79E67}"/>
              </a:ext>
            </a:extLst>
          </p:cNvPr>
          <p:cNvGrpSpPr/>
          <p:nvPr/>
        </p:nvGrpSpPr>
        <p:grpSpPr>
          <a:xfrm>
            <a:off x="2583647" y="0"/>
            <a:ext cx="6874026" cy="6858000"/>
            <a:chOff x="2340861" y="0"/>
            <a:chExt cx="6874026" cy="6858000"/>
          </a:xfrm>
        </p:grpSpPr>
        <p:sp>
          <p:nvSpPr>
            <p:cNvPr id="10" name="Parallelogram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 xmlns:a16="http://schemas.microsoft.com/office/drawing/2014/main" id="{C862BC4D-BD7A-417E-A34A-59CE4D4A6AC8}"/>
              </a:ext>
            </a:extLst>
          </p:cNvPr>
          <p:cNvSpPr/>
          <p:nvPr/>
        </p:nvSpPr>
        <p:spPr>
          <a:xfrm>
            <a:off x="0" y="6369615"/>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5</a:t>
            </a:fld>
            <a:endParaRPr lang="en-GB" sz="1200" dirty="0">
              <a:solidFill>
                <a:schemeClr val="bg1"/>
              </a:solidFill>
            </a:endParaRPr>
          </a:p>
        </p:txBody>
      </p:sp>
      <p:sp>
        <p:nvSpPr>
          <p:cNvPr id="23" name="Text Placeholder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221671" y="556495"/>
            <a:ext cx="7190510" cy="3821542"/>
          </a:xfrm>
        </p:spPr>
        <p:txBody>
          <a:bodyPr/>
          <a:lstStyle/>
          <a:p>
            <a:pPr algn="just"/>
            <a:r>
              <a:rPr lang="ru-RU" sz="2800" dirty="0"/>
              <a:t>Термин </a:t>
            </a:r>
            <a:r>
              <a:rPr lang="ru-RU" sz="2800" dirty="0" err="1"/>
              <a:t>talent</a:t>
            </a:r>
            <a:r>
              <a:rPr lang="ru-RU" sz="2800" dirty="0"/>
              <a:t> </a:t>
            </a:r>
            <a:r>
              <a:rPr lang="ru-RU" sz="2800" dirty="0" err="1"/>
              <a:t>management</a:t>
            </a:r>
            <a:r>
              <a:rPr lang="ru-RU" sz="2800" dirty="0"/>
              <a:t> </a:t>
            </a:r>
            <a:r>
              <a:rPr lang="ru-RU" sz="2800" dirty="0" err="1" smtClean="0"/>
              <a:t>ең алғаш рет</a:t>
            </a:r>
            <a:r>
              <a:rPr lang="ru-RU" sz="2800" dirty="0" smtClean="0"/>
              <a:t> 1997 </a:t>
            </a:r>
            <a:r>
              <a:rPr lang="ru-RU" sz="2800" dirty="0" err="1" smtClean="0"/>
              <a:t>жылы</a:t>
            </a:r>
            <a:r>
              <a:rPr lang="ru-RU" sz="2800" dirty="0" smtClean="0"/>
              <a:t> </a:t>
            </a:r>
            <a:r>
              <a:rPr lang="ru-RU" sz="2800" b="1" dirty="0" err="1" smtClean="0"/>
              <a:t>McKinsey</a:t>
            </a:r>
            <a:r>
              <a:rPr lang="ru-RU" sz="2800" dirty="0" smtClean="0"/>
              <a:t>  </a:t>
            </a:r>
            <a:r>
              <a:rPr lang="ru-RU" sz="2800" dirty="0" err="1" smtClean="0"/>
              <a:t>компаниясында</a:t>
            </a:r>
            <a:r>
              <a:rPr lang="ru-RU" sz="2800" dirty="0" smtClean="0"/>
              <a:t> </a:t>
            </a:r>
            <a:r>
              <a:rPr lang="ru-RU" sz="2800" dirty="0" err="1" smtClean="0"/>
              <a:t>жүзеге асқан болатын</a:t>
            </a:r>
            <a:r>
              <a:rPr lang="ru-RU" sz="2800" dirty="0" smtClean="0"/>
              <a:t>.  </a:t>
            </a:r>
            <a:r>
              <a:rPr lang="ru-RU" sz="2800" dirty="0" err="1" smtClean="0"/>
              <a:t>Негізгі</a:t>
            </a:r>
            <a:r>
              <a:rPr lang="ru-RU" sz="2800" dirty="0" smtClean="0"/>
              <a:t> </a:t>
            </a:r>
            <a:r>
              <a:rPr lang="ru-RU" sz="2800" dirty="0" err="1" smtClean="0"/>
              <a:t>компанияның айтуы</a:t>
            </a:r>
            <a:r>
              <a:rPr lang="ru-RU" sz="2800" dirty="0" smtClean="0"/>
              <a:t> </a:t>
            </a:r>
            <a:r>
              <a:rPr lang="ru-RU" sz="2800" dirty="0" err="1" smtClean="0"/>
              <a:t>бойынша</a:t>
            </a:r>
            <a:r>
              <a:rPr lang="ru-RU" sz="2800" dirty="0" smtClean="0"/>
              <a:t> Талант менеджмент </a:t>
            </a:r>
            <a:r>
              <a:rPr lang="ru-RU" sz="2800" dirty="0" err="1" smtClean="0"/>
              <a:t>стратегиялық талдауға</a:t>
            </a:r>
            <a:r>
              <a:rPr lang="ru-RU" sz="2800" dirty="0" smtClean="0"/>
              <a:t>. </a:t>
            </a:r>
            <a:r>
              <a:rPr lang="ru-RU" sz="2800" dirty="0" err="1" smtClean="0"/>
              <a:t>Қызметкерлерді жаңашылдыққа үйретуге, кәсіпорын ішіндегі</a:t>
            </a:r>
            <a:r>
              <a:rPr lang="ru-RU" sz="2800" dirty="0" smtClean="0"/>
              <a:t> </a:t>
            </a:r>
            <a:r>
              <a:rPr lang="ru-RU" sz="2800" dirty="0" err="1" smtClean="0"/>
              <a:t>қызметкерлерді белсенді</a:t>
            </a:r>
            <a:r>
              <a:rPr lang="ru-RU" sz="2800" dirty="0" smtClean="0"/>
              <a:t> </a:t>
            </a:r>
            <a:r>
              <a:rPr lang="ru-RU" sz="2800" dirty="0" err="1" smtClean="0"/>
              <a:t>болуға үйретеді.</a:t>
            </a:r>
            <a:r>
              <a:rPr lang="ru-RU" sz="2800" dirty="0" smtClean="0"/>
              <a:t>  </a:t>
            </a:r>
            <a:r>
              <a:rPr lang="ru-RU" sz="2800" dirty="0" err="1" smtClean="0"/>
              <a:t>Сонымен</a:t>
            </a:r>
            <a:r>
              <a:rPr lang="ru-RU" sz="2800" dirty="0" smtClean="0"/>
              <a:t> </a:t>
            </a:r>
            <a:r>
              <a:rPr lang="ru-RU" sz="2800" dirty="0" err="1" smtClean="0"/>
              <a:t>қатар, жекеше</a:t>
            </a:r>
            <a:r>
              <a:rPr lang="ru-RU" sz="2800" dirty="0" smtClean="0"/>
              <a:t> </a:t>
            </a:r>
            <a:r>
              <a:rPr lang="ru-RU" sz="2800" dirty="0" err="1" smtClean="0"/>
              <a:t>жұмыс жасауға өз әсерін тигізеді</a:t>
            </a:r>
            <a:r>
              <a:rPr lang="ru-RU" sz="2800" dirty="0" smtClean="0"/>
              <a:t>. </a:t>
            </a:r>
            <a:r>
              <a:rPr lang="ru-RU" sz="2800" dirty="0" err="1" smtClean="0"/>
              <a:t>Бұл дегеніміз</a:t>
            </a:r>
            <a:r>
              <a:rPr lang="ru-RU" sz="2800" dirty="0" smtClean="0"/>
              <a:t> </a:t>
            </a:r>
            <a:r>
              <a:rPr lang="ru-RU" sz="2800" dirty="0" err="1" smtClean="0"/>
              <a:t>индивидуалды</a:t>
            </a:r>
            <a:r>
              <a:rPr lang="ru-RU" sz="2800" dirty="0" smtClean="0"/>
              <a:t> </a:t>
            </a:r>
            <a:r>
              <a:rPr lang="ru-RU" sz="2800" dirty="0" err="1" smtClean="0"/>
              <a:t>түрдегі жұмыс жасау</a:t>
            </a:r>
            <a:r>
              <a:rPr lang="ru-RU" sz="2800" dirty="0" smtClean="0"/>
              <a:t>.  </a:t>
            </a:r>
            <a:r>
              <a:rPr lang="ru-RU" sz="2800" dirty="0" err="1" smtClean="0"/>
              <a:t>Яғни, </a:t>
            </a:r>
            <a:r>
              <a:rPr lang="ru-RU" sz="2800" dirty="0" smtClean="0"/>
              <a:t>Талант </a:t>
            </a:r>
            <a:r>
              <a:rPr lang="ru-RU" sz="2800" dirty="0" err="1" smtClean="0"/>
              <a:t>менеджменттің бағыты қызметкерлерге бағыт </a:t>
            </a:r>
            <a:r>
              <a:rPr lang="ru-RU" sz="2800" dirty="0" smtClean="0"/>
              <a:t>беру </a:t>
            </a:r>
            <a:r>
              <a:rPr lang="ru-RU" sz="2800" dirty="0" err="1" smtClean="0"/>
              <a:t>арқылы</a:t>
            </a:r>
            <a:r>
              <a:rPr lang="ru-RU" sz="2800" dirty="0" smtClean="0"/>
              <a:t>, </a:t>
            </a:r>
            <a:r>
              <a:rPr lang="ru-RU" sz="2800" dirty="0" err="1" smtClean="0"/>
              <a:t>олардың перспективаларын</a:t>
            </a:r>
            <a:r>
              <a:rPr lang="ru-RU" sz="2800" dirty="0" smtClean="0"/>
              <a:t> </a:t>
            </a:r>
            <a:r>
              <a:rPr lang="ru-RU" sz="2800" dirty="0" err="1" smtClean="0"/>
              <a:t>анықтап</a:t>
            </a:r>
            <a:r>
              <a:rPr lang="ru-RU" sz="2800" dirty="0" smtClean="0"/>
              <a:t>, </a:t>
            </a:r>
            <a:r>
              <a:rPr lang="ru-RU" sz="2800" dirty="0" err="1" smtClean="0"/>
              <a:t>барынша</a:t>
            </a:r>
            <a:r>
              <a:rPr lang="ru-RU" sz="2800" dirty="0" smtClean="0"/>
              <a:t> </a:t>
            </a:r>
            <a:r>
              <a:rPr lang="ru-RU" sz="2800" dirty="0" err="1" smtClean="0"/>
              <a:t>қолдау көрсету</a:t>
            </a:r>
            <a:r>
              <a:rPr lang="ru-RU" sz="2800" dirty="0" smtClean="0"/>
              <a:t>.  </a:t>
            </a:r>
            <a:endParaRPr lang="ru-RU" sz="2800" dirty="0"/>
          </a:p>
        </p:txBody>
      </p:sp>
      <p:sp>
        <p:nvSpPr>
          <p:cNvPr id="12" name="Прямоугольник 11"/>
          <p:cNvSpPr/>
          <p:nvPr/>
        </p:nvSpPr>
        <p:spPr>
          <a:xfrm>
            <a:off x="4166809" y="182479"/>
            <a:ext cx="3996928" cy="369332"/>
          </a:xfrm>
          <a:prstGeom prst="rect">
            <a:avLst/>
          </a:prstGeom>
        </p:spPr>
        <p:txBody>
          <a:bodyPr wrap="none">
            <a:spAutoFit/>
          </a:bodyPr>
          <a:lstStyle/>
          <a:p>
            <a:r>
              <a:rPr lang="fr-FR" b="1" dirty="0" smtClean="0">
                <a:latin typeface="Times New Roman" pitchFamily="18" charset="0"/>
                <a:cs typeface="Times New Roman" pitchFamily="18" charset="0"/>
              </a:rPr>
              <a:t>3. Talent management – тің құрылуы </a:t>
            </a:r>
          </a:p>
        </p:txBody>
      </p:sp>
    </p:spTree>
    <p:extLst>
      <p:ext uri="{BB962C8B-B14F-4D97-AF65-F5344CB8AC3E}">
        <p14:creationId xmlns="" xmlns:p14="http://schemas.microsoft.com/office/powerpoint/2010/main" val="320712503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p:txBody>
          <a:bodyPr/>
          <a:lstStyle/>
          <a:p>
            <a:endParaRPr lang="ru-RU"/>
          </a:p>
        </p:txBody>
      </p:sp>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sz="quarter" idx="13"/>
          </p:nvPr>
        </p:nvSpPr>
        <p:spPr/>
        <p:txBody>
          <a:bodyPr/>
          <a:lstStyle/>
          <a:p>
            <a:endParaRPr lang="ru-RU"/>
          </a:p>
        </p:txBody>
      </p:sp>
      <p:sp>
        <p:nvSpPr>
          <p:cNvPr id="7" name="Содержимое 6"/>
          <p:cNvSpPr>
            <a:spLocks noGrp="1"/>
          </p:cNvSpPr>
          <p:nvPr>
            <p:ph sz="quarter" idx="14"/>
          </p:nvPr>
        </p:nvSpPr>
        <p:spPr/>
        <p:txBody>
          <a:bodyPr/>
          <a:lstStyle/>
          <a:p>
            <a:endParaRPr lang="ru-RU"/>
          </a:p>
        </p:txBody>
      </p:sp>
      <p:sp>
        <p:nvSpPr>
          <p:cNvPr id="8" name="Текст 7"/>
          <p:cNvSpPr>
            <a:spLocks noGrp="1"/>
          </p:cNvSpPr>
          <p:nvPr>
            <p:ph type="body" sz="quarter" idx="15"/>
          </p:nvPr>
        </p:nvSpPr>
        <p:spPr/>
        <p:txBody>
          <a:bodyPr/>
          <a:lstStyle/>
          <a:p>
            <a:endParaRPr lang="ru-RU"/>
          </a:p>
        </p:txBody>
      </p:sp>
      <p:sp>
        <p:nvSpPr>
          <p:cNvPr id="9" name="Содержимое 8"/>
          <p:cNvSpPr>
            <a:spLocks noGrp="1"/>
          </p:cNvSpPr>
          <p:nvPr>
            <p:ph sz="quarter" idx="16"/>
          </p:nvPr>
        </p:nvSpPr>
        <p:spPr/>
        <p:txBody>
          <a:bodyPr/>
          <a:lstStyle/>
          <a:p>
            <a:endParaRPr lang="ru-RU"/>
          </a:p>
        </p:txBody>
      </p:sp>
      <p:pic>
        <p:nvPicPr>
          <p:cNvPr id="10" name="Рисунок 9" descr="strupr2.jpg"/>
          <p:cNvPicPr>
            <a:picLocks noGrp="1" noChangeAspect="1"/>
          </p:cNvPicPr>
          <p:nvPr>
            <p:ph type="pic" sz="quarter" idx="10"/>
          </p:nvPr>
        </p:nvPicPr>
        <p:blipFill>
          <a:blip r:embed="rId2"/>
          <a:srcRect l="7991" r="7991"/>
          <a:stretch>
            <a:fillRect/>
          </a:stretch>
        </p:blipFill>
        <p:spPr/>
      </p:pic>
      <p:sp>
        <p:nvSpPr>
          <p:cNvPr id="12" name="Прямоугольник 11"/>
          <p:cNvSpPr/>
          <p:nvPr/>
        </p:nvSpPr>
        <p:spPr>
          <a:xfrm>
            <a:off x="7079672" y="0"/>
            <a:ext cx="5112327"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kk-KZ" dirty="0" smtClean="0">
                <a:latin typeface="Times New Roman" pitchFamily="18" charset="0"/>
                <a:cs typeface="Times New Roman" pitchFamily="18" charset="0"/>
              </a:rPr>
              <a:t>Бұл жолдардың барлығы көбінесе мыналарға түседі.</a:t>
            </a:r>
          </a:p>
          <a:p>
            <a:pPr marL="342900" indent="-342900">
              <a:buAutoNum type="arabicPeriod"/>
            </a:pPr>
            <a:r>
              <a:rPr lang="kk-KZ" dirty="0" smtClean="0">
                <a:latin typeface="Times New Roman" pitchFamily="18" charset="0"/>
                <a:cs typeface="Times New Roman" pitchFamily="18" charset="0"/>
              </a:rPr>
              <a:t>Қызметкерлерді оқыту, оларға инвестиция салу</a:t>
            </a:r>
          </a:p>
          <a:p>
            <a:pPr marL="342900" indent="-342900">
              <a:buAutoNum type="arabicPeriod"/>
            </a:pPr>
            <a:r>
              <a:rPr lang="kk-KZ" dirty="0" smtClean="0">
                <a:latin typeface="Times New Roman" pitchFamily="18" charset="0"/>
                <a:cs typeface="Times New Roman" pitchFamily="18" charset="0"/>
              </a:rPr>
              <a:t>Ең көп табыс алып келетін </a:t>
            </a:r>
            <a:endParaRPr lang="ru-RU" dirty="0" smtClean="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005fd7a939a.jpg"/>
          <p:cNvPicPr>
            <a:picLocks noGrp="1" noChangeAspect="1"/>
          </p:cNvPicPr>
          <p:nvPr>
            <p:ph type="pic" sz="quarter" idx="10"/>
          </p:nvPr>
        </p:nvPicPr>
        <p:blipFill>
          <a:blip r:embed="rId2"/>
          <a:stretch>
            <a:fillRect/>
          </a:stretch>
        </p:blipFill>
        <p:spPr>
          <a:xfrm>
            <a:off x="990787" y="1787235"/>
            <a:ext cx="10210422" cy="5070763"/>
          </a:xfrm>
        </p:spPr>
      </p:pic>
      <p:sp>
        <p:nvSpPr>
          <p:cNvPr id="4" name="Текст 3"/>
          <p:cNvSpPr>
            <a:spLocks noGrp="1"/>
          </p:cNvSpPr>
          <p:nvPr>
            <p:ph type="body" idx="1"/>
          </p:nvPr>
        </p:nvSpPr>
        <p:spPr>
          <a:xfrm>
            <a:off x="235528" y="0"/>
            <a:ext cx="11665527" cy="1828800"/>
          </a:xfrm>
        </p:spPr>
        <p:style>
          <a:lnRef idx="1">
            <a:schemeClr val="accent4"/>
          </a:lnRef>
          <a:fillRef idx="2">
            <a:schemeClr val="accent4"/>
          </a:fillRef>
          <a:effectRef idx="1">
            <a:schemeClr val="accent4"/>
          </a:effectRef>
          <a:fontRef idx="minor">
            <a:schemeClr val="dk1"/>
          </a:fontRef>
        </p:style>
        <p:txBody>
          <a:bodyPr/>
          <a:lstStyle/>
          <a:p>
            <a:r>
              <a:rPr sz="2800" b="1" smtClean="0">
                <a:solidFill>
                  <a:schemeClr val="tx1"/>
                </a:solidFill>
                <a:latin typeface="Times New Roman" pitchFamily="18" charset="0"/>
                <a:cs typeface="Times New Roman" pitchFamily="18" charset="0"/>
              </a:rPr>
              <a:t>Talent management </a:t>
            </a:r>
            <a:r>
              <a:rPr sz="2800" smtClean="0">
                <a:solidFill>
                  <a:schemeClr val="tx1"/>
                </a:solidFill>
                <a:latin typeface="Times New Roman" pitchFamily="18" charset="0"/>
                <a:cs typeface="Times New Roman" pitchFamily="18" charset="0"/>
              </a:rPr>
              <a:t>- ұйым қазір және болашақта қажет ететін талантты адамдарды жұмысқа тарту, ұйымда ұстап қалу, ынталандыру және дамытуды қамтамасыз ететін кешенді әрі интеграциялық шаралар жиынтығын білдіреді.</a:t>
            </a:r>
          </a:p>
          <a:p>
            <a:endParaRPr lang="ru-RU" sz="2000" dirty="0" smtClean="0">
              <a:solidFill>
                <a:schemeClr val="tx1"/>
              </a:solidFill>
              <a:latin typeface="Times New Roman" pitchFamily="18" charset="0"/>
              <a:cs typeface="Times New Roman" pitchFamily="18"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3"/>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0" y="247718"/>
            <a:ext cx="5985164" cy="555846"/>
          </a:xfrm>
        </p:spPr>
        <p:txBody>
          <a:bodyPr/>
          <a:lstStyle/>
          <a:p>
            <a:pPr algn="just"/>
            <a:r>
              <a:rPr sz="2800" smtClean="0">
                <a:solidFill>
                  <a:schemeClr val="tx1"/>
                </a:solidFill>
                <a:latin typeface="Times New Roman" pitchFamily="18" charset="0"/>
                <a:cs typeface="Times New Roman" pitchFamily="18" charset="0"/>
              </a:rPr>
              <a:t>Tалант-менеджмент «эксклюзив» сипатта компаниядағы сеньор-менеджерлерге немесе стратегиялық тұрғыдан мәні зор лауазым түрлері мен жеке тұлғаға (таланттардың бірыңғай пулын құру) бағытталады. Бірақ көп жағдайда талант-менеджмент «инклюзив» болады, әрі фирманың барлық деңгейінде талантты тұлғаларды іріктеу процесін немесе талант пулын қалыптастырумен айналысады. Мұнда жұмыс күшінің дамуы үміткердің деңгейіне немесе рөліне қарамастан, барлығына қолжетімді, соның арқасында бірнеше талант пулын қалыптастыруға болады.</a:t>
            </a:r>
            <a:endParaRPr lang="ru-RU" sz="2800" dirty="0">
              <a:solidFill>
                <a:schemeClr val="tx1"/>
              </a:solidFill>
              <a:latin typeface="Times New Roman" pitchFamily="18" charset="0"/>
              <a:cs typeface="Times New Roman" pitchFamily="18" charset="0"/>
            </a:endParaRPr>
          </a:p>
        </p:txBody>
      </p:sp>
      <p:pic>
        <p:nvPicPr>
          <p:cNvPr id="21505" name="Picture 1" descr="C:\Users\Админ\Desktop\imgpreview (7).jpg"/>
          <p:cNvPicPr>
            <a:picLocks noChangeAspect="1" noChangeArrowheads="1"/>
          </p:cNvPicPr>
          <p:nvPr/>
        </p:nvPicPr>
        <p:blipFill>
          <a:blip r:embed="rId2"/>
          <a:srcRect/>
          <a:stretch>
            <a:fillRect/>
          </a:stretch>
        </p:blipFill>
        <p:spPr bwMode="auto">
          <a:xfrm>
            <a:off x="6248401" y="1478973"/>
            <a:ext cx="5675168" cy="3577937"/>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dissolve">
                                      <p:cBhvr>
                                        <p:cTn id="7"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6592824" cy="2201297"/>
          </a:xfrm>
        </p:spPr>
        <p:txBody>
          <a:bodyPr/>
          <a:lstStyle/>
          <a:p>
            <a:r>
              <a:rPr lang="en-US" sz="1800" dirty="0" err="1" smtClean="0">
                <a:solidFill>
                  <a:schemeClr val="tx1"/>
                </a:solidFill>
                <a:latin typeface="Times New Roman" pitchFamily="18" charset="0"/>
                <a:cs typeface="Times New Roman" pitchFamily="18" charset="0"/>
              </a:rPr>
              <a:t>Тиімді</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талант-менеджмент</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іс</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жүзінде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бірнеше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іс-шараның</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ортақ</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коммуникациясын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талант</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ұғымының</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ұйымдық</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түсінігін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талантты</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анықтайтын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іріктейтін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бірнеше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бағытты</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және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мұндай</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іс-әрекетті</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жүзеге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асыратын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транспарент</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процестерді</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талап</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етеді</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Дегенмен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осы</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ұзақмерзімді</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тәсілге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сәйкес</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талант-менеджменттің</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маңызды</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аспектісі</a:t>
            </a:r>
            <a:r>
              <a:rPr lang="en-US" sz="1800" dirty="0" smtClean="0">
                <a:solidFill>
                  <a:schemeClr val="tx1"/>
                </a:solidFill>
                <a:latin typeface="Times New Roman" pitchFamily="18" charset="0"/>
                <a:cs typeface="Times New Roman" pitchFamily="18" charset="0"/>
              </a:rPr>
              <a:t> – </a:t>
            </a:r>
            <a:r>
              <a:rPr lang="en-US" sz="1800" dirty="0" err="1" smtClean="0">
                <a:solidFill>
                  <a:schemeClr val="tx1"/>
                </a:solidFill>
                <a:latin typeface="Times New Roman" pitchFamily="18" charset="0"/>
                <a:cs typeface="Times New Roman" pitchFamily="18" charset="0"/>
              </a:rPr>
              <a:t>тұлғаның</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дамуына</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жағдай</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жасай</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отырып</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жеке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өнімділігін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қадағалау</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және</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әлеуетін</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анықтау</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нәтижесі</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бойынша</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үміттену</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менеджменті</a:t>
            </a:r>
            <a:r>
              <a:rPr lang="en-US" sz="1800" dirty="0" smtClean="0">
                <a:solidFill>
                  <a:schemeClr val="tx1"/>
                </a:solidFill>
                <a:latin typeface="Times New Roman" pitchFamily="18" charset="0"/>
                <a:cs typeface="Times New Roman" pitchFamily="18" charset="0"/>
              </a:rPr>
              <a:t>. </a:t>
            </a:r>
            <a:endParaRPr lang="ru-RU" sz="1800" dirty="0">
              <a:solidFill>
                <a:schemeClr val="tx1"/>
              </a:solidFill>
              <a:latin typeface="Times New Roman" pitchFamily="18" charset="0"/>
              <a:cs typeface="Times New Roman" pitchFamily="18" charset="0"/>
            </a:endParaRPr>
          </a:p>
        </p:txBody>
      </p:sp>
      <p:sp>
        <p:nvSpPr>
          <p:cNvPr id="4" name="Текст 3"/>
          <p:cNvSpPr>
            <a:spLocks noGrp="1"/>
          </p:cNvSpPr>
          <p:nvPr>
            <p:ph type="body" idx="1"/>
          </p:nvPr>
        </p:nvSpPr>
        <p:spPr/>
        <p:txBody>
          <a:bodyPr/>
          <a:lstStyle/>
          <a:p>
            <a:r>
              <a:rPr lang="kk-KZ" sz="3600" dirty="0" smtClean="0">
                <a:solidFill>
                  <a:schemeClr val="tx1"/>
                </a:solidFill>
                <a:latin typeface="Times New Roman" pitchFamily="18" charset="0"/>
                <a:cs typeface="Times New Roman" pitchFamily="18" charset="0"/>
              </a:rPr>
              <a:t>4. </a:t>
            </a:r>
            <a:r>
              <a:rPr sz="3600" smtClean="0">
                <a:solidFill>
                  <a:schemeClr val="tx1"/>
                </a:solidFill>
                <a:latin typeface="Times New Roman" pitchFamily="18" charset="0"/>
                <a:cs typeface="Times New Roman" pitchFamily="18" charset="0"/>
              </a:rPr>
              <a:t>Тиімді талант-менеджмент ерекшеліктері</a:t>
            </a:r>
            <a:endParaRPr lang="ru-RU" sz="3600" dirty="0" smtClean="0">
              <a:solidFill>
                <a:schemeClr val="tx1"/>
              </a:solidFill>
              <a:latin typeface="Times New Roman" pitchFamily="18" charset="0"/>
              <a:cs typeface="Times New Roman" pitchFamily="18" charset="0"/>
            </a:endParaRPr>
          </a:p>
          <a:p>
            <a:endParaRPr lang="ru-RU" dirty="0"/>
          </a:p>
        </p:txBody>
      </p:sp>
      <p:pic>
        <p:nvPicPr>
          <p:cNvPr id="2049" name="Picture 1"/>
          <p:cNvPicPr>
            <a:picLocks noChangeAspect="1" noChangeArrowheads="1"/>
          </p:cNvPicPr>
          <p:nvPr/>
        </p:nvPicPr>
        <p:blipFill>
          <a:blip r:embed="rId2"/>
          <a:srcRect/>
          <a:stretch>
            <a:fillRect/>
          </a:stretch>
        </p:blipFill>
        <p:spPr bwMode="auto">
          <a:xfrm>
            <a:off x="6899565" y="358920"/>
            <a:ext cx="4892386" cy="250897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80135" y="2493817"/>
            <a:ext cx="5743574" cy="2563091"/>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plus(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49"/>
                                        </p:tgtEl>
                                        <p:attrNameLst>
                                          <p:attrName>style.visibility</p:attrName>
                                        </p:attrNameLst>
                                      </p:cBhvr>
                                      <p:to>
                                        <p:strVal val="visible"/>
                                      </p:to>
                                    </p:set>
                                    <p:animEffect transition="in" filter="checkerboard(across)">
                                      <p:cBhvr>
                                        <p:cTn id="2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cc35d5aa5142f8a7faf63d3caefc0fe3b5ec8bb"/>
</p:tagLst>
</file>

<file path=ppt/theme/theme1.xml><?xml version="1.0" encoding="utf-8"?>
<a:theme xmlns:a="http://schemas.openxmlformats.org/drawingml/2006/main" name="TF00475556">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49A191-EC8C-4AA6-9C64-D32B5F04743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41CEA3-A3B3-4568-9E84-C4619CC82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TF00475556</Template>
  <TotalTime>0</TotalTime>
  <Words>804</Words>
  <Application>Microsoft Office PowerPoint</Application>
  <PresentationFormat>Произвольный</PresentationFormat>
  <Paragraphs>71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TF00475556</vt:lpstr>
      <vt:lpstr>Слайд 1</vt:lpstr>
      <vt:lpstr>Жоспар</vt:lpstr>
      <vt:lpstr>     Кез келген ұйымның басты байлығы – адам ресурсы. Ұйым қызметінің нәтижелі болуы, табысқа жетуі де осы ресурсты қалай басқарып, қалай бағыттап, ынталандырып отыруына байланысты. Адам ресурстарын басқару – HR-менеджменттің табыстылығы әр қызметкерді тұтас механизмнің бір бөлшегі ғана емес, жеке адам, құндылықтары, мінезі, өмірлік тәжірибесі, арманы мен мақсаты бар дара тұлға деп қабылдаудан басталады. Ал енді осы қызметкерлердің ынта жігірін ашып, бойындағы  талантын ашу жайлы айта кететін боламын.     </vt:lpstr>
      <vt:lpstr>Слайд 4</vt:lpstr>
      <vt:lpstr>Слайд 5</vt:lpstr>
      <vt:lpstr>Слайд 6</vt:lpstr>
      <vt:lpstr>Слайд 7</vt:lpstr>
      <vt:lpstr>Слайд 8</vt:lpstr>
      <vt:lpstr>Тиімді талант-менеджмент іс жүзінде бірнеше іс-шараның ортақ коммуникациясын, талант ұғымының ұйымдық түсінігін, талантты анықтайтын, іріктейтін бірнеше бағытты және мұндай іс-әрекетті жүзеге асыратын транспарент процестерді талап етеді. Дегенмен осы ұзақмерзімді тәсілге сәйкес, талант-менеджменттің маңызды аспектісі – тұлғаның дамуына жағдай жасай отырып, жеке өнімділігін қадағалау және әлеуетін анықтау нәтижесі бойынша үміттену менеджменті. </vt:lpstr>
      <vt:lpstr>Слайд 10</vt:lpstr>
      <vt:lpstr>Слайд 11</vt:lpstr>
      <vt:lpstr>Слайд 12</vt:lpstr>
      <vt:lpstr>Топтың негізгі міндеттерінің бірі әрі компанияның талант стратегиясының басты мақсаты – ұйымның перспективалы талант пен ертеңгі көшбасшыларды дәл анықтау қабілеті, сол арқылы қызметкердің қабілеті мен әлеуетін тиісті түрде анықтағанына көз жеткізу үшін ұйымның «талант пулын» дұрыс айқындау маңызына ерекше көңіл бөлу. Осылайша компания жұмыс орнындағы талантты үш топқа жіктеуді жөн көрді: </vt:lpstr>
      <vt:lpstr>Слайд 14</vt:lpstr>
      <vt:lpstr>Дарынды адамдарды қалай тартамыз?</vt:lpstr>
      <vt:lpstr>Слайд 16</vt:lpstr>
      <vt:lpstr>Әлемдік тәжірибе </vt:lpstr>
      <vt:lpstr>Ойын атауы: Әріптерден сөз құрастыру </vt:lpstr>
      <vt:lpstr>Ойын атауы: Ребус</vt:lpstr>
      <vt:lpstr>Кейс</vt:lpstr>
      <vt:lpstr>Қорытынды</vt:lpstr>
      <vt:lpstr>Пайдаланылған әдебиеттер тізімі</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2019-03-06T17:46:23Z</dcterms:created>
  <dcterms:modified xsi:type="dcterms:W3CDTF">2023-11-06T21:02:22Z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