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86" r:id="rId2"/>
    <p:sldId id="287" r:id="rId3"/>
    <p:sldId id="271" r:id="rId4"/>
    <p:sldId id="259" r:id="rId5"/>
    <p:sldId id="278" r:id="rId6"/>
    <p:sldId id="279" r:id="rId7"/>
    <p:sldId id="280" r:id="rId8"/>
    <p:sldId id="282" r:id="rId9"/>
    <p:sldId id="273" r:id="rId10"/>
    <p:sldId id="283" r:id="rId11"/>
    <p:sldId id="284" r:id="rId12"/>
    <p:sldId id="285" r:id="rId13"/>
    <p:sldId id="275" r:id="rId14"/>
    <p:sldId id="277"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8520F7-6407-4DFE-A0F0-B72813CC1D5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BDAF8C05-4229-4AAF-8C0A-B60E693AF5B6}">
      <dgm:prSet phldrT="[Текст]"/>
      <dgm:spPr/>
      <dgm:t>
        <a:bodyPr/>
        <a:lstStyle/>
        <a:p>
          <a:r>
            <a:rPr lang="en-US" b="1" dirty="0" smtClean="0">
              <a:latin typeface="Times New Roman" pitchFamily="18" charset="0"/>
              <a:cs typeface="Times New Roman" pitchFamily="18" charset="0"/>
            </a:rPr>
            <a:t>The main objectives of recreational geography</a:t>
          </a:r>
          <a:endParaRPr lang="ru-RU" b="1" dirty="0">
            <a:latin typeface="Times New Roman" pitchFamily="18" charset="0"/>
            <a:cs typeface="Times New Roman" pitchFamily="18" charset="0"/>
          </a:endParaRPr>
        </a:p>
      </dgm:t>
    </dgm:pt>
    <dgm:pt modelId="{C07D2838-0B28-466F-BC39-B3C5EAFF6823}" type="parTrans" cxnId="{8A31EB2D-51D1-4B93-BB52-660705F50F8D}">
      <dgm:prSet/>
      <dgm:spPr/>
      <dgm:t>
        <a:bodyPr/>
        <a:lstStyle/>
        <a:p>
          <a:endParaRPr lang="ru-RU"/>
        </a:p>
      </dgm:t>
    </dgm:pt>
    <dgm:pt modelId="{C791DAA2-E466-493D-BA63-C51EE88536D4}" type="sibTrans" cxnId="{8A31EB2D-51D1-4B93-BB52-660705F50F8D}">
      <dgm:prSet/>
      <dgm:spPr/>
      <dgm:t>
        <a:bodyPr/>
        <a:lstStyle/>
        <a:p>
          <a:endParaRPr lang="ru-RU"/>
        </a:p>
      </dgm:t>
    </dgm:pt>
    <dgm:pt modelId="{B2BDE2E4-678C-4460-B151-7871B48EC12C}">
      <dgm:prSet phldrT="[Текст]"/>
      <dgm:spPr/>
      <dgm:t>
        <a:bodyPr/>
        <a:lstStyle/>
        <a:p>
          <a:r>
            <a:rPr lang="en-US" b="0" cap="none" dirty="0" smtClean="0">
              <a:solidFill>
                <a:schemeClr val="tx1"/>
              </a:solidFill>
              <a:latin typeface="Times New Roman" pitchFamily="18" charset="0"/>
              <a:cs typeface="Times New Roman" pitchFamily="18" charset="0"/>
            </a:rPr>
            <a:t>Assessment of tourist resources</a:t>
          </a:r>
          <a:endParaRPr lang="ru-RU" b="0" dirty="0">
            <a:solidFill>
              <a:schemeClr val="tx1"/>
            </a:solidFill>
          </a:endParaRPr>
        </a:p>
      </dgm:t>
    </dgm:pt>
    <dgm:pt modelId="{91B59557-0E70-44FB-A107-01472BD7848F}" type="parTrans" cxnId="{AD8079DD-C279-4DAC-A0E3-93F339250C64}">
      <dgm:prSet/>
      <dgm:spPr/>
      <dgm:t>
        <a:bodyPr/>
        <a:lstStyle/>
        <a:p>
          <a:endParaRPr lang="ru-RU"/>
        </a:p>
      </dgm:t>
    </dgm:pt>
    <dgm:pt modelId="{105798FE-12DD-43F9-B1A0-F6676AE0DBAE}" type="sibTrans" cxnId="{AD8079DD-C279-4DAC-A0E3-93F339250C64}">
      <dgm:prSet/>
      <dgm:spPr/>
      <dgm:t>
        <a:bodyPr/>
        <a:lstStyle/>
        <a:p>
          <a:endParaRPr lang="ru-RU"/>
        </a:p>
      </dgm:t>
    </dgm:pt>
    <dgm:pt modelId="{5D8883F7-3668-4AA5-928A-81793B30C913}">
      <dgm:prSet phldrT="[Текст]"/>
      <dgm:spPr/>
      <dgm:t>
        <a:bodyPr/>
        <a:lstStyle/>
        <a:p>
          <a:r>
            <a:rPr lang="en-US" b="0" cap="none" dirty="0" smtClean="0">
              <a:solidFill>
                <a:schemeClr val="tx1"/>
              </a:solidFill>
              <a:latin typeface="Times New Roman" pitchFamily="18" charset="0"/>
              <a:cs typeface="Times New Roman" pitchFamily="18" charset="0"/>
            </a:rPr>
            <a:t>Economic and geographical assessment of objects</a:t>
          </a:r>
          <a:endParaRPr lang="ru-RU" b="0" dirty="0">
            <a:solidFill>
              <a:schemeClr val="tx1"/>
            </a:solidFill>
          </a:endParaRPr>
        </a:p>
      </dgm:t>
    </dgm:pt>
    <dgm:pt modelId="{B9604567-066B-48F5-9E8F-638787DB9E1A}" type="parTrans" cxnId="{9F31887D-9A32-4269-8839-2CCABFD74AFA}">
      <dgm:prSet/>
      <dgm:spPr/>
      <dgm:t>
        <a:bodyPr/>
        <a:lstStyle/>
        <a:p>
          <a:endParaRPr lang="ru-RU"/>
        </a:p>
      </dgm:t>
    </dgm:pt>
    <dgm:pt modelId="{1CC46204-C467-4FF0-8952-DA13CAD5F472}" type="sibTrans" cxnId="{9F31887D-9A32-4269-8839-2CCABFD74AFA}">
      <dgm:prSet/>
      <dgm:spPr/>
      <dgm:t>
        <a:bodyPr/>
        <a:lstStyle/>
        <a:p>
          <a:endParaRPr lang="ru-RU"/>
        </a:p>
      </dgm:t>
    </dgm:pt>
    <dgm:pt modelId="{03A2DE7B-5D50-45FD-B062-5B4CA90C15F6}" type="pres">
      <dgm:prSet presAssocID="{CD8520F7-6407-4DFE-A0F0-B72813CC1D57}" presName="hierChild1" presStyleCnt="0">
        <dgm:presLayoutVars>
          <dgm:chPref val="1"/>
          <dgm:dir/>
          <dgm:animOne val="branch"/>
          <dgm:animLvl val="lvl"/>
          <dgm:resizeHandles/>
        </dgm:presLayoutVars>
      </dgm:prSet>
      <dgm:spPr/>
      <dgm:t>
        <a:bodyPr/>
        <a:lstStyle/>
        <a:p>
          <a:endParaRPr lang="ru-RU"/>
        </a:p>
      </dgm:t>
    </dgm:pt>
    <dgm:pt modelId="{8ACD52DE-CBFD-461B-BA12-68E59ABFA0F1}" type="pres">
      <dgm:prSet presAssocID="{BDAF8C05-4229-4AAF-8C0A-B60E693AF5B6}" presName="hierRoot1" presStyleCnt="0"/>
      <dgm:spPr/>
    </dgm:pt>
    <dgm:pt modelId="{F92FB0E7-AEB6-404B-B660-CA3F16B4D76F}" type="pres">
      <dgm:prSet presAssocID="{BDAF8C05-4229-4AAF-8C0A-B60E693AF5B6}" presName="composite" presStyleCnt="0"/>
      <dgm:spPr/>
    </dgm:pt>
    <dgm:pt modelId="{0D4C67BC-E807-4FB1-B88A-F03AECC1D97A}" type="pres">
      <dgm:prSet presAssocID="{BDAF8C05-4229-4AAF-8C0A-B60E693AF5B6}" presName="background" presStyleLbl="node0" presStyleIdx="0" presStyleCnt="1"/>
      <dgm:spPr/>
    </dgm:pt>
    <dgm:pt modelId="{55A12591-CB57-4603-BB02-DDECE30856DF}" type="pres">
      <dgm:prSet presAssocID="{BDAF8C05-4229-4AAF-8C0A-B60E693AF5B6}" presName="text" presStyleLbl="fgAcc0" presStyleIdx="0" presStyleCnt="1">
        <dgm:presLayoutVars>
          <dgm:chPref val="3"/>
        </dgm:presLayoutVars>
      </dgm:prSet>
      <dgm:spPr/>
      <dgm:t>
        <a:bodyPr/>
        <a:lstStyle/>
        <a:p>
          <a:endParaRPr lang="ru-RU"/>
        </a:p>
      </dgm:t>
    </dgm:pt>
    <dgm:pt modelId="{7C3D4D0C-BD68-4393-BD32-7AE8244BFDE2}" type="pres">
      <dgm:prSet presAssocID="{BDAF8C05-4229-4AAF-8C0A-B60E693AF5B6}" presName="hierChild2" presStyleCnt="0"/>
      <dgm:spPr/>
    </dgm:pt>
    <dgm:pt modelId="{A82BA11D-772E-4FC0-9D75-5D4B42962E63}" type="pres">
      <dgm:prSet presAssocID="{91B59557-0E70-44FB-A107-01472BD7848F}" presName="Name10" presStyleLbl="parChTrans1D2" presStyleIdx="0" presStyleCnt="2"/>
      <dgm:spPr/>
      <dgm:t>
        <a:bodyPr/>
        <a:lstStyle/>
        <a:p>
          <a:endParaRPr lang="ru-RU"/>
        </a:p>
      </dgm:t>
    </dgm:pt>
    <dgm:pt modelId="{7DB67DD0-181A-4355-B947-24396D345674}" type="pres">
      <dgm:prSet presAssocID="{B2BDE2E4-678C-4460-B151-7871B48EC12C}" presName="hierRoot2" presStyleCnt="0"/>
      <dgm:spPr/>
    </dgm:pt>
    <dgm:pt modelId="{2C67FC82-13A9-43F3-ACB6-5800DC38BCE6}" type="pres">
      <dgm:prSet presAssocID="{B2BDE2E4-678C-4460-B151-7871B48EC12C}" presName="composite2" presStyleCnt="0"/>
      <dgm:spPr/>
    </dgm:pt>
    <dgm:pt modelId="{53AFAB22-8800-4341-B939-16CB49E73358}" type="pres">
      <dgm:prSet presAssocID="{B2BDE2E4-678C-4460-B151-7871B48EC12C}" presName="background2" presStyleLbl="node2" presStyleIdx="0" presStyleCnt="2"/>
      <dgm:spPr/>
    </dgm:pt>
    <dgm:pt modelId="{ACDC07E0-E8DB-453D-A0A7-3E19F647713A}" type="pres">
      <dgm:prSet presAssocID="{B2BDE2E4-678C-4460-B151-7871B48EC12C}" presName="text2" presStyleLbl="fgAcc2" presStyleIdx="0" presStyleCnt="2">
        <dgm:presLayoutVars>
          <dgm:chPref val="3"/>
        </dgm:presLayoutVars>
      </dgm:prSet>
      <dgm:spPr/>
      <dgm:t>
        <a:bodyPr/>
        <a:lstStyle/>
        <a:p>
          <a:endParaRPr lang="ru-RU"/>
        </a:p>
      </dgm:t>
    </dgm:pt>
    <dgm:pt modelId="{D6397365-5CB9-475D-910F-7D84946C728C}" type="pres">
      <dgm:prSet presAssocID="{B2BDE2E4-678C-4460-B151-7871B48EC12C}" presName="hierChild3" presStyleCnt="0"/>
      <dgm:spPr/>
    </dgm:pt>
    <dgm:pt modelId="{3C95C0A9-589B-4083-89E4-BDDEA25463B3}" type="pres">
      <dgm:prSet presAssocID="{B9604567-066B-48F5-9E8F-638787DB9E1A}" presName="Name10" presStyleLbl="parChTrans1D2" presStyleIdx="1" presStyleCnt="2"/>
      <dgm:spPr/>
      <dgm:t>
        <a:bodyPr/>
        <a:lstStyle/>
        <a:p>
          <a:endParaRPr lang="ru-RU"/>
        </a:p>
      </dgm:t>
    </dgm:pt>
    <dgm:pt modelId="{EC51E1AD-2F12-40CD-8A1F-9679726F4D02}" type="pres">
      <dgm:prSet presAssocID="{5D8883F7-3668-4AA5-928A-81793B30C913}" presName="hierRoot2" presStyleCnt="0"/>
      <dgm:spPr/>
    </dgm:pt>
    <dgm:pt modelId="{08E33E54-486B-4EBB-8A52-B91260B7E259}" type="pres">
      <dgm:prSet presAssocID="{5D8883F7-3668-4AA5-928A-81793B30C913}" presName="composite2" presStyleCnt="0"/>
      <dgm:spPr/>
    </dgm:pt>
    <dgm:pt modelId="{CCF44DC7-6C1A-41A1-BBAD-4840096AF098}" type="pres">
      <dgm:prSet presAssocID="{5D8883F7-3668-4AA5-928A-81793B30C913}" presName="background2" presStyleLbl="node2" presStyleIdx="1" presStyleCnt="2"/>
      <dgm:spPr/>
    </dgm:pt>
    <dgm:pt modelId="{B1769427-8A04-43BB-A2D5-A99B61C55B1B}" type="pres">
      <dgm:prSet presAssocID="{5D8883F7-3668-4AA5-928A-81793B30C913}" presName="text2" presStyleLbl="fgAcc2" presStyleIdx="1" presStyleCnt="2">
        <dgm:presLayoutVars>
          <dgm:chPref val="3"/>
        </dgm:presLayoutVars>
      </dgm:prSet>
      <dgm:spPr/>
      <dgm:t>
        <a:bodyPr/>
        <a:lstStyle/>
        <a:p>
          <a:endParaRPr lang="ru-RU"/>
        </a:p>
      </dgm:t>
    </dgm:pt>
    <dgm:pt modelId="{7B75A43A-E2FB-460F-9F32-D6306DCC104A}" type="pres">
      <dgm:prSet presAssocID="{5D8883F7-3668-4AA5-928A-81793B30C913}" presName="hierChild3" presStyleCnt="0"/>
      <dgm:spPr/>
    </dgm:pt>
  </dgm:ptLst>
  <dgm:cxnLst>
    <dgm:cxn modelId="{8A31EB2D-51D1-4B93-BB52-660705F50F8D}" srcId="{CD8520F7-6407-4DFE-A0F0-B72813CC1D57}" destId="{BDAF8C05-4229-4AAF-8C0A-B60E693AF5B6}" srcOrd="0" destOrd="0" parTransId="{C07D2838-0B28-466F-BC39-B3C5EAFF6823}" sibTransId="{C791DAA2-E466-493D-BA63-C51EE88536D4}"/>
    <dgm:cxn modelId="{4C5411DE-A5C6-4F7A-B8FA-7D522138E444}" type="presOf" srcId="{B9604567-066B-48F5-9E8F-638787DB9E1A}" destId="{3C95C0A9-589B-4083-89E4-BDDEA25463B3}" srcOrd="0" destOrd="0" presId="urn:microsoft.com/office/officeart/2005/8/layout/hierarchy1"/>
    <dgm:cxn modelId="{82AD4A1C-CBD6-45F8-9108-1BE01CCEA980}" type="presOf" srcId="{CD8520F7-6407-4DFE-A0F0-B72813CC1D57}" destId="{03A2DE7B-5D50-45FD-B062-5B4CA90C15F6}" srcOrd="0" destOrd="0" presId="urn:microsoft.com/office/officeart/2005/8/layout/hierarchy1"/>
    <dgm:cxn modelId="{AD8079DD-C279-4DAC-A0E3-93F339250C64}" srcId="{BDAF8C05-4229-4AAF-8C0A-B60E693AF5B6}" destId="{B2BDE2E4-678C-4460-B151-7871B48EC12C}" srcOrd="0" destOrd="0" parTransId="{91B59557-0E70-44FB-A107-01472BD7848F}" sibTransId="{105798FE-12DD-43F9-B1A0-F6676AE0DBAE}"/>
    <dgm:cxn modelId="{F37C5B0C-AED5-49FB-8583-ED5F5DC5EADF}" type="presOf" srcId="{B2BDE2E4-678C-4460-B151-7871B48EC12C}" destId="{ACDC07E0-E8DB-453D-A0A7-3E19F647713A}" srcOrd="0" destOrd="0" presId="urn:microsoft.com/office/officeart/2005/8/layout/hierarchy1"/>
    <dgm:cxn modelId="{9F31887D-9A32-4269-8839-2CCABFD74AFA}" srcId="{BDAF8C05-4229-4AAF-8C0A-B60E693AF5B6}" destId="{5D8883F7-3668-4AA5-928A-81793B30C913}" srcOrd="1" destOrd="0" parTransId="{B9604567-066B-48F5-9E8F-638787DB9E1A}" sibTransId="{1CC46204-C467-4FF0-8952-DA13CAD5F472}"/>
    <dgm:cxn modelId="{28B93AC2-B62C-4892-861F-E6D946B0E2B6}" type="presOf" srcId="{BDAF8C05-4229-4AAF-8C0A-B60E693AF5B6}" destId="{55A12591-CB57-4603-BB02-DDECE30856DF}" srcOrd="0" destOrd="0" presId="urn:microsoft.com/office/officeart/2005/8/layout/hierarchy1"/>
    <dgm:cxn modelId="{6A20CCAD-466D-41B3-90C6-4C7EE2367CA6}" type="presOf" srcId="{5D8883F7-3668-4AA5-928A-81793B30C913}" destId="{B1769427-8A04-43BB-A2D5-A99B61C55B1B}" srcOrd="0" destOrd="0" presId="urn:microsoft.com/office/officeart/2005/8/layout/hierarchy1"/>
    <dgm:cxn modelId="{596DD156-32CD-4AA2-9E7E-0D68037682A6}" type="presOf" srcId="{91B59557-0E70-44FB-A107-01472BD7848F}" destId="{A82BA11D-772E-4FC0-9D75-5D4B42962E63}" srcOrd="0" destOrd="0" presId="urn:microsoft.com/office/officeart/2005/8/layout/hierarchy1"/>
    <dgm:cxn modelId="{3A8E3199-E0D3-4E28-AD36-641C7A5E63B0}" type="presParOf" srcId="{03A2DE7B-5D50-45FD-B062-5B4CA90C15F6}" destId="{8ACD52DE-CBFD-461B-BA12-68E59ABFA0F1}" srcOrd="0" destOrd="0" presId="urn:microsoft.com/office/officeart/2005/8/layout/hierarchy1"/>
    <dgm:cxn modelId="{FD3C172F-6FE3-41CB-A00C-A60064334217}" type="presParOf" srcId="{8ACD52DE-CBFD-461B-BA12-68E59ABFA0F1}" destId="{F92FB0E7-AEB6-404B-B660-CA3F16B4D76F}" srcOrd="0" destOrd="0" presId="urn:microsoft.com/office/officeart/2005/8/layout/hierarchy1"/>
    <dgm:cxn modelId="{5E859B7D-74E3-4D32-B06B-5E50181EA3C5}" type="presParOf" srcId="{F92FB0E7-AEB6-404B-B660-CA3F16B4D76F}" destId="{0D4C67BC-E807-4FB1-B88A-F03AECC1D97A}" srcOrd="0" destOrd="0" presId="urn:microsoft.com/office/officeart/2005/8/layout/hierarchy1"/>
    <dgm:cxn modelId="{B0CC17E5-66C7-45B7-A902-A8F457FE2829}" type="presParOf" srcId="{F92FB0E7-AEB6-404B-B660-CA3F16B4D76F}" destId="{55A12591-CB57-4603-BB02-DDECE30856DF}" srcOrd="1" destOrd="0" presId="urn:microsoft.com/office/officeart/2005/8/layout/hierarchy1"/>
    <dgm:cxn modelId="{BE0F6BEB-A3E3-4678-BA68-F631614D8ADE}" type="presParOf" srcId="{8ACD52DE-CBFD-461B-BA12-68E59ABFA0F1}" destId="{7C3D4D0C-BD68-4393-BD32-7AE8244BFDE2}" srcOrd="1" destOrd="0" presId="urn:microsoft.com/office/officeart/2005/8/layout/hierarchy1"/>
    <dgm:cxn modelId="{C7B001A6-A5EB-42D8-80F8-7E0C765FE221}" type="presParOf" srcId="{7C3D4D0C-BD68-4393-BD32-7AE8244BFDE2}" destId="{A82BA11D-772E-4FC0-9D75-5D4B42962E63}" srcOrd="0" destOrd="0" presId="urn:microsoft.com/office/officeart/2005/8/layout/hierarchy1"/>
    <dgm:cxn modelId="{954E7700-C991-4E10-950E-AE6C9C37DEEB}" type="presParOf" srcId="{7C3D4D0C-BD68-4393-BD32-7AE8244BFDE2}" destId="{7DB67DD0-181A-4355-B947-24396D345674}" srcOrd="1" destOrd="0" presId="urn:microsoft.com/office/officeart/2005/8/layout/hierarchy1"/>
    <dgm:cxn modelId="{7E932D7E-FB75-42C7-AA06-50E1D3A99014}" type="presParOf" srcId="{7DB67DD0-181A-4355-B947-24396D345674}" destId="{2C67FC82-13A9-43F3-ACB6-5800DC38BCE6}" srcOrd="0" destOrd="0" presId="urn:microsoft.com/office/officeart/2005/8/layout/hierarchy1"/>
    <dgm:cxn modelId="{74A9F563-A5CE-486D-B55F-2FD771EC0B81}" type="presParOf" srcId="{2C67FC82-13A9-43F3-ACB6-5800DC38BCE6}" destId="{53AFAB22-8800-4341-B939-16CB49E73358}" srcOrd="0" destOrd="0" presId="urn:microsoft.com/office/officeart/2005/8/layout/hierarchy1"/>
    <dgm:cxn modelId="{5551116A-2AF3-411F-9EE7-00434ABA71C5}" type="presParOf" srcId="{2C67FC82-13A9-43F3-ACB6-5800DC38BCE6}" destId="{ACDC07E0-E8DB-453D-A0A7-3E19F647713A}" srcOrd="1" destOrd="0" presId="urn:microsoft.com/office/officeart/2005/8/layout/hierarchy1"/>
    <dgm:cxn modelId="{EA22B8F3-6C68-4683-9467-834276E7ABBB}" type="presParOf" srcId="{7DB67DD0-181A-4355-B947-24396D345674}" destId="{D6397365-5CB9-475D-910F-7D84946C728C}" srcOrd="1" destOrd="0" presId="urn:microsoft.com/office/officeart/2005/8/layout/hierarchy1"/>
    <dgm:cxn modelId="{C0B80D8D-6B0D-4A57-9D9E-56C3C4940053}" type="presParOf" srcId="{7C3D4D0C-BD68-4393-BD32-7AE8244BFDE2}" destId="{3C95C0A9-589B-4083-89E4-BDDEA25463B3}" srcOrd="2" destOrd="0" presId="urn:microsoft.com/office/officeart/2005/8/layout/hierarchy1"/>
    <dgm:cxn modelId="{B3DEF891-34C7-45D2-A22C-EA67B87C1C61}" type="presParOf" srcId="{7C3D4D0C-BD68-4393-BD32-7AE8244BFDE2}" destId="{EC51E1AD-2F12-40CD-8A1F-9679726F4D02}" srcOrd="3" destOrd="0" presId="urn:microsoft.com/office/officeart/2005/8/layout/hierarchy1"/>
    <dgm:cxn modelId="{BC811DAE-F403-462D-ADB2-8C987EE7160E}" type="presParOf" srcId="{EC51E1AD-2F12-40CD-8A1F-9679726F4D02}" destId="{08E33E54-486B-4EBB-8A52-B91260B7E259}" srcOrd="0" destOrd="0" presId="urn:microsoft.com/office/officeart/2005/8/layout/hierarchy1"/>
    <dgm:cxn modelId="{3DDB88A7-0A97-4621-8B24-B9A8AE7AB8B6}" type="presParOf" srcId="{08E33E54-486B-4EBB-8A52-B91260B7E259}" destId="{CCF44DC7-6C1A-41A1-BBAD-4840096AF098}" srcOrd="0" destOrd="0" presId="urn:microsoft.com/office/officeart/2005/8/layout/hierarchy1"/>
    <dgm:cxn modelId="{A5F23561-C3CC-47E1-A3BD-76055A4E131E}" type="presParOf" srcId="{08E33E54-486B-4EBB-8A52-B91260B7E259}" destId="{B1769427-8A04-43BB-A2D5-A99B61C55B1B}" srcOrd="1" destOrd="0" presId="urn:microsoft.com/office/officeart/2005/8/layout/hierarchy1"/>
    <dgm:cxn modelId="{94876D1E-9CE5-43B4-9BDE-B7FF9411129F}" type="presParOf" srcId="{EC51E1AD-2F12-40CD-8A1F-9679726F4D02}" destId="{7B75A43A-E2FB-460F-9F32-D6306DCC104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53AD2A1-C80D-440C-9F7E-9256C9B1E149}" type="doc">
      <dgm:prSet loTypeId="urn:microsoft.com/office/officeart/2005/8/layout/hProcess9" loCatId="process" qsTypeId="urn:microsoft.com/office/officeart/2005/8/quickstyle/simple1" qsCatId="simple" csTypeId="urn:microsoft.com/office/officeart/2005/8/colors/accent1_2" csCatId="accent1" phldr="1"/>
      <dgm:spPr/>
    </dgm:pt>
    <dgm:pt modelId="{7F9CF7C1-283F-47EB-8EEE-15E563C0A34D}">
      <dgm:prSet phldrT="[Текст]"/>
      <dgm:spPr/>
      <dgm:t>
        <a:bodyPr/>
        <a:lstStyle/>
        <a:p>
          <a:r>
            <a:rPr lang="en-US" dirty="0" smtClean="0">
              <a:solidFill>
                <a:schemeClr val="tx1"/>
              </a:solidFill>
              <a:latin typeface="Times New Roman" pitchFamily="18" charset="0"/>
              <a:cs typeface="Times New Roman" pitchFamily="18" charset="0"/>
            </a:rPr>
            <a:t>Individual subject of recreational activity</a:t>
          </a:r>
          <a:endParaRPr lang="ru-RU" dirty="0">
            <a:solidFill>
              <a:schemeClr val="tx1"/>
            </a:solidFill>
            <a:latin typeface="Times New Roman" pitchFamily="18" charset="0"/>
            <a:cs typeface="Times New Roman" pitchFamily="18" charset="0"/>
          </a:endParaRPr>
        </a:p>
      </dgm:t>
    </dgm:pt>
    <dgm:pt modelId="{08268590-37C9-4AB5-A760-2EF5727EE954}" type="parTrans" cxnId="{A6F30042-FDAA-4BC6-9C26-CBF6BE3B885D}">
      <dgm:prSet/>
      <dgm:spPr/>
      <dgm:t>
        <a:bodyPr/>
        <a:lstStyle/>
        <a:p>
          <a:endParaRPr lang="ru-RU"/>
        </a:p>
      </dgm:t>
    </dgm:pt>
    <dgm:pt modelId="{AFEF5EA7-5B03-4A00-98B7-A2AD1382CE41}" type="sibTrans" cxnId="{A6F30042-FDAA-4BC6-9C26-CBF6BE3B885D}">
      <dgm:prSet/>
      <dgm:spPr/>
      <dgm:t>
        <a:bodyPr/>
        <a:lstStyle/>
        <a:p>
          <a:endParaRPr lang="ru-RU"/>
        </a:p>
      </dgm:t>
    </dgm:pt>
    <dgm:pt modelId="{DA104C03-DC55-49D4-A101-1D77415ED122}">
      <dgm:prSet phldrT="[Текст]"/>
      <dgm:spPr/>
      <dgm:t>
        <a:bodyPr/>
        <a:lstStyle/>
        <a:p>
          <a:r>
            <a:rPr lang="en-US" dirty="0" smtClean="0">
              <a:solidFill>
                <a:schemeClr val="tx1"/>
              </a:solidFill>
              <a:latin typeface="Times New Roman" pitchFamily="18" charset="0"/>
              <a:cs typeface="Times New Roman" pitchFamily="18" charset="0"/>
            </a:rPr>
            <a:t>Organization of recreational systems in geographic space</a:t>
          </a:r>
          <a:endParaRPr lang="ru-RU" dirty="0">
            <a:solidFill>
              <a:schemeClr val="tx1"/>
            </a:solidFill>
            <a:latin typeface="Times New Roman" pitchFamily="18" charset="0"/>
            <a:cs typeface="Times New Roman" pitchFamily="18" charset="0"/>
          </a:endParaRPr>
        </a:p>
      </dgm:t>
    </dgm:pt>
    <dgm:pt modelId="{D6F5A37D-4E5A-45EA-87AD-6E5A9A42BAB9}" type="parTrans" cxnId="{9902190E-AE78-48AE-99C2-976A14FCC975}">
      <dgm:prSet/>
      <dgm:spPr/>
      <dgm:t>
        <a:bodyPr/>
        <a:lstStyle/>
        <a:p>
          <a:endParaRPr lang="ru-RU"/>
        </a:p>
      </dgm:t>
    </dgm:pt>
    <dgm:pt modelId="{CC6EAFA7-EE01-4FED-AF45-A165A403707A}" type="sibTrans" cxnId="{9902190E-AE78-48AE-99C2-976A14FCC975}">
      <dgm:prSet/>
      <dgm:spPr/>
      <dgm:t>
        <a:bodyPr/>
        <a:lstStyle/>
        <a:p>
          <a:endParaRPr lang="ru-RU"/>
        </a:p>
      </dgm:t>
    </dgm:pt>
    <dgm:pt modelId="{561804BC-78BC-4C47-BE32-A1BBAB5E364D}" type="pres">
      <dgm:prSet presAssocID="{753AD2A1-C80D-440C-9F7E-9256C9B1E149}" presName="CompostProcess" presStyleCnt="0">
        <dgm:presLayoutVars>
          <dgm:dir/>
          <dgm:resizeHandles val="exact"/>
        </dgm:presLayoutVars>
      </dgm:prSet>
      <dgm:spPr/>
    </dgm:pt>
    <dgm:pt modelId="{181C7967-20B0-4066-9AC5-BBB451EDD2F6}" type="pres">
      <dgm:prSet presAssocID="{753AD2A1-C80D-440C-9F7E-9256C9B1E149}" presName="arrow" presStyleLbl="bgShp" presStyleIdx="0" presStyleCnt="1"/>
      <dgm:spPr/>
    </dgm:pt>
    <dgm:pt modelId="{F0E44D9C-F2C7-4EEB-9A2A-71E1E643506A}" type="pres">
      <dgm:prSet presAssocID="{753AD2A1-C80D-440C-9F7E-9256C9B1E149}" presName="linearProcess" presStyleCnt="0"/>
      <dgm:spPr/>
    </dgm:pt>
    <dgm:pt modelId="{E254CCB7-7451-4F8A-942C-6491B31942E2}" type="pres">
      <dgm:prSet presAssocID="{7F9CF7C1-283F-47EB-8EEE-15E563C0A34D}" presName="textNode" presStyleLbl="node1" presStyleIdx="0" presStyleCnt="2">
        <dgm:presLayoutVars>
          <dgm:bulletEnabled val="1"/>
        </dgm:presLayoutVars>
      </dgm:prSet>
      <dgm:spPr/>
      <dgm:t>
        <a:bodyPr/>
        <a:lstStyle/>
        <a:p>
          <a:endParaRPr lang="ru-RU"/>
        </a:p>
      </dgm:t>
    </dgm:pt>
    <dgm:pt modelId="{CCCB3571-A19C-43BC-AE35-2E5479AE86AE}" type="pres">
      <dgm:prSet presAssocID="{AFEF5EA7-5B03-4A00-98B7-A2AD1382CE41}" presName="sibTrans" presStyleCnt="0"/>
      <dgm:spPr/>
    </dgm:pt>
    <dgm:pt modelId="{33921A48-D9BC-4419-B48C-C3B1B76511B6}" type="pres">
      <dgm:prSet presAssocID="{DA104C03-DC55-49D4-A101-1D77415ED122}" presName="textNode" presStyleLbl="node1" presStyleIdx="1" presStyleCnt="2">
        <dgm:presLayoutVars>
          <dgm:bulletEnabled val="1"/>
        </dgm:presLayoutVars>
      </dgm:prSet>
      <dgm:spPr/>
      <dgm:t>
        <a:bodyPr/>
        <a:lstStyle/>
        <a:p>
          <a:endParaRPr lang="ru-RU"/>
        </a:p>
      </dgm:t>
    </dgm:pt>
  </dgm:ptLst>
  <dgm:cxnLst>
    <dgm:cxn modelId="{A78F215E-8903-497D-A77F-60C23F84100C}" type="presOf" srcId="{753AD2A1-C80D-440C-9F7E-9256C9B1E149}" destId="{561804BC-78BC-4C47-BE32-A1BBAB5E364D}" srcOrd="0" destOrd="0" presId="urn:microsoft.com/office/officeart/2005/8/layout/hProcess9"/>
    <dgm:cxn modelId="{C99EF096-A57A-4B11-98A8-69934DE75DC9}" type="presOf" srcId="{7F9CF7C1-283F-47EB-8EEE-15E563C0A34D}" destId="{E254CCB7-7451-4F8A-942C-6491B31942E2}" srcOrd="0" destOrd="0" presId="urn:microsoft.com/office/officeart/2005/8/layout/hProcess9"/>
    <dgm:cxn modelId="{A6F30042-FDAA-4BC6-9C26-CBF6BE3B885D}" srcId="{753AD2A1-C80D-440C-9F7E-9256C9B1E149}" destId="{7F9CF7C1-283F-47EB-8EEE-15E563C0A34D}" srcOrd="0" destOrd="0" parTransId="{08268590-37C9-4AB5-A760-2EF5727EE954}" sibTransId="{AFEF5EA7-5B03-4A00-98B7-A2AD1382CE41}"/>
    <dgm:cxn modelId="{9902190E-AE78-48AE-99C2-976A14FCC975}" srcId="{753AD2A1-C80D-440C-9F7E-9256C9B1E149}" destId="{DA104C03-DC55-49D4-A101-1D77415ED122}" srcOrd="1" destOrd="0" parTransId="{D6F5A37D-4E5A-45EA-87AD-6E5A9A42BAB9}" sibTransId="{CC6EAFA7-EE01-4FED-AF45-A165A403707A}"/>
    <dgm:cxn modelId="{6E96C314-CFE7-4795-84F0-B1A7B3571F5A}" type="presOf" srcId="{DA104C03-DC55-49D4-A101-1D77415ED122}" destId="{33921A48-D9BC-4419-B48C-C3B1B76511B6}" srcOrd="0" destOrd="0" presId="urn:microsoft.com/office/officeart/2005/8/layout/hProcess9"/>
    <dgm:cxn modelId="{76717CCB-D52D-46A2-896E-32CB9868B447}" type="presParOf" srcId="{561804BC-78BC-4C47-BE32-A1BBAB5E364D}" destId="{181C7967-20B0-4066-9AC5-BBB451EDD2F6}" srcOrd="0" destOrd="0" presId="urn:microsoft.com/office/officeart/2005/8/layout/hProcess9"/>
    <dgm:cxn modelId="{88469EA2-034C-466E-A9D1-E7BD3B1551CB}" type="presParOf" srcId="{561804BC-78BC-4C47-BE32-A1BBAB5E364D}" destId="{F0E44D9C-F2C7-4EEB-9A2A-71E1E643506A}" srcOrd="1" destOrd="0" presId="urn:microsoft.com/office/officeart/2005/8/layout/hProcess9"/>
    <dgm:cxn modelId="{4DD8F516-8929-48F2-9D27-1B4A26DE7262}" type="presParOf" srcId="{F0E44D9C-F2C7-4EEB-9A2A-71E1E643506A}" destId="{E254CCB7-7451-4F8A-942C-6491B31942E2}" srcOrd="0" destOrd="0" presId="urn:microsoft.com/office/officeart/2005/8/layout/hProcess9"/>
    <dgm:cxn modelId="{4BE67B81-69B8-4F38-B643-469078241BB2}" type="presParOf" srcId="{F0E44D9C-F2C7-4EEB-9A2A-71E1E643506A}" destId="{CCCB3571-A19C-43BC-AE35-2E5479AE86AE}" srcOrd="1" destOrd="0" presId="urn:microsoft.com/office/officeart/2005/8/layout/hProcess9"/>
    <dgm:cxn modelId="{D2EDA086-51CD-466B-85AC-80D02A5B6D1A}" type="presParOf" srcId="{F0E44D9C-F2C7-4EEB-9A2A-71E1E643506A}" destId="{33921A48-D9BC-4419-B48C-C3B1B76511B6}"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3AD2A1-C80D-440C-9F7E-9256C9B1E149}" type="doc">
      <dgm:prSet loTypeId="urn:microsoft.com/office/officeart/2005/8/layout/hProcess9" loCatId="process" qsTypeId="urn:microsoft.com/office/officeart/2005/8/quickstyle/simple1" qsCatId="simple" csTypeId="urn:microsoft.com/office/officeart/2005/8/colors/accent1_2" csCatId="accent1" phldr="1"/>
      <dgm:spPr/>
    </dgm:pt>
    <dgm:pt modelId="{7F9CF7C1-283F-47EB-8EEE-15E563C0A34D}">
      <dgm:prSet phldrT="[Текст]" custT="1"/>
      <dgm:spPr/>
      <dgm:t>
        <a:bodyPr/>
        <a:lstStyle/>
        <a:p>
          <a:r>
            <a:rPr lang="en-US" sz="1800" dirty="0" smtClean="0">
              <a:solidFill>
                <a:schemeClr val="tx1"/>
              </a:solidFill>
              <a:latin typeface="Times New Roman" pitchFamily="18" charset="0"/>
              <a:cs typeface="Times New Roman" pitchFamily="18" charset="0"/>
            </a:rPr>
            <a:t>to </a:t>
          </a:r>
          <a:r>
            <a:rPr lang="kk-KZ" sz="1800" dirty="0" smtClean="0">
              <a:solidFill>
                <a:schemeClr val="tx1"/>
              </a:solidFill>
              <a:latin typeface="Times New Roman" pitchFamily="18" charset="0"/>
              <a:cs typeface="Times New Roman" pitchFamily="18" charset="0"/>
            </a:rPr>
            <a:t>be able to read maps and know the possibilities of cartography reflecting various phenomena of interest to recreational geography;</a:t>
          </a:r>
          <a:endParaRPr lang="ru-RU" sz="1800" dirty="0">
            <a:solidFill>
              <a:schemeClr val="tx1"/>
            </a:solidFill>
            <a:latin typeface="Times New Roman" pitchFamily="18" charset="0"/>
            <a:cs typeface="Times New Roman" pitchFamily="18" charset="0"/>
          </a:endParaRPr>
        </a:p>
      </dgm:t>
    </dgm:pt>
    <dgm:pt modelId="{08268590-37C9-4AB5-A760-2EF5727EE954}" type="parTrans" cxnId="{A6F30042-FDAA-4BC6-9C26-CBF6BE3B885D}">
      <dgm:prSet/>
      <dgm:spPr/>
      <dgm:t>
        <a:bodyPr/>
        <a:lstStyle/>
        <a:p>
          <a:endParaRPr lang="ru-RU"/>
        </a:p>
      </dgm:t>
    </dgm:pt>
    <dgm:pt modelId="{AFEF5EA7-5B03-4A00-98B7-A2AD1382CE41}" type="sibTrans" cxnId="{A6F30042-FDAA-4BC6-9C26-CBF6BE3B885D}">
      <dgm:prSet/>
      <dgm:spPr/>
      <dgm:t>
        <a:bodyPr/>
        <a:lstStyle/>
        <a:p>
          <a:endParaRPr lang="ru-RU"/>
        </a:p>
      </dgm:t>
    </dgm:pt>
    <dgm:pt modelId="{DA104C03-DC55-49D4-A101-1D77415ED122}">
      <dgm:prSet phldrT="[Текст]" custT="1"/>
      <dgm:spPr/>
      <dgm:t>
        <a:bodyPr/>
        <a:lstStyle/>
        <a:p>
          <a:r>
            <a:rPr lang="en-US" sz="1700" dirty="0" smtClean="0">
              <a:solidFill>
                <a:schemeClr val="tx1"/>
              </a:solidFill>
              <a:latin typeface="Times New Roman" pitchFamily="18" charset="0"/>
              <a:cs typeface="Times New Roman" pitchFamily="18" charset="0"/>
            </a:rPr>
            <a:t>to </a:t>
          </a:r>
          <a:r>
            <a:rPr lang="kk-KZ" sz="1700" dirty="0" smtClean="0">
              <a:solidFill>
                <a:schemeClr val="tx1"/>
              </a:solidFill>
              <a:latin typeface="Times New Roman" pitchFamily="18" charset="0"/>
              <a:cs typeface="Times New Roman" pitchFamily="18" charset="0"/>
            </a:rPr>
            <a:t>be able to correctly draw up maps for the purposes of recreational geography, formed during the implementation of systematic training in the field of theory and practice of geography.</a:t>
          </a:r>
          <a:endParaRPr lang="ru-RU" sz="1700" dirty="0">
            <a:solidFill>
              <a:schemeClr val="tx1"/>
            </a:solidFill>
            <a:latin typeface="Times New Roman" pitchFamily="18" charset="0"/>
            <a:cs typeface="Times New Roman" pitchFamily="18" charset="0"/>
          </a:endParaRPr>
        </a:p>
      </dgm:t>
    </dgm:pt>
    <dgm:pt modelId="{D6F5A37D-4E5A-45EA-87AD-6E5A9A42BAB9}" type="parTrans" cxnId="{9902190E-AE78-48AE-99C2-976A14FCC975}">
      <dgm:prSet/>
      <dgm:spPr/>
      <dgm:t>
        <a:bodyPr/>
        <a:lstStyle/>
        <a:p>
          <a:endParaRPr lang="ru-RU"/>
        </a:p>
      </dgm:t>
    </dgm:pt>
    <dgm:pt modelId="{CC6EAFA7-EE01-4FED-AF45-A165A403707A}" type="sibTrans" cxnId="{9902190E-AE78-48AE-99C2-976A14FCC975}">
      <dgm:prSet/>
      <dgm:spPr/>
      <dgm:t>
        <a:bodyPr/>
        <a:lstStyle/>
        <a:p>
          <a:endParaRPr lang="ru-RU"/>
        </a:p>
      </dgm:t>
    </dgm:pt>
    <dgm:pt modelId="{561804BC-78BC-4C47-BE32-A1BBAB5E364D}" type="pres">
      <dgm:prSet presAssocID="{753AD2A1-C80D-440C-9F7E-9256C9B1E149}" presName="CompostProcess" presStyleCnt="0">
        <dgm:presLayoutVars>
          <dgm:dir/>
          <dgm:resizeHandles val="exact"/>
        </dgm:presLayoutVars>
      </dgm:prSet>
      <dgm:spPr/>
    </dgm:pt>
    <dgm:pt modelId="{181C7967-20B0-4066-9AC5-BBB451EDD2F6}" type="pres">
      <dgm:prSet presAssocID="{753AD2A1-C80D-440C-9F7E-9256C9B1E149}" presName="arrow" presStyleLbl="bgShp" presStyleIdx="0" presStyleCnt="1"/>
      <dgm:spPr/>
    </dgm:pt>
    <dgm:pt modelId="{F0E44D9C-F2C7-4EEB-9A2A-71E1E643506A}" type="pres">
      <dgm:prSet presAssocID="{753AD2A1-C80D-440C-9F7E-9256C9B1E149}" presName="linearProcess" presStyleCnt="0"/>
      <dgm:spPr/>
    </dgm:pt>
    <dgm:pt modelId="{E254CCB7-7451-4F8A-942C-6491B31942E2}" type="pres">
      <dgm:prSet presAssocID="{7F9CF7C1-283F-47EB-8EEE-15E563C0A34D}" presName="textNode" presStyleLbl="node1" presStyleIdx="0" presStyleCnt="2">
        <dgm:presLayoutVars>
          <dgm:bulletEnabled val="1"/>
        </dgm:presLayoutVars>
      </dgm:prSet>
      <dgm:spPr/>
      <dgm:t>
        <a:bodyPr/>
        <a:lstStyle/>
        <a:p>
          <a:endParaRPr lang="ru-RU"/>
        </a:p>
      </dgm:t>
    </dgm:pt>
    <dgm:pt modelId="{CCCB3571-A19C-43BC-AE35-2E5479AE86AE}" type="pres">
      <dgm:prSet presAssocID="{AFEF5EA7-5B03-4A00-98B7-A2AD1382CE41}" presName="sibTrans" presStyleCnt="0"/>
      <dgm:spPr/>
    </dgm:pt>
    <dgm:pt modelId="{33921A48-D9BC-4419-B48C-C3B1B76511B6}" type="pres">
      <dgm:prSet presAssocID="{DA104C03-DC55-49D4-A101-1D77415ED122}" presName="textNode" presStyleLbl="node1" presStyleIdx="1" presStyleCnt="2">
        <dgm:presLayoutVars>
          <dgm:bulletEnabled val="1"/>
        </dgm:presLayoutVars>
      </dgm:prSet>
      <dgm:spPr/>
      <dgm:t>
        <a:bodyPr/>
        <a:lstStyle/>
        <a:p>
          <a:endParaRPr lang="ru-RU"/>
        </a:p>
      </dgm:t>
    </dgm:pt>
  </dgm:ptLst>
  <dgm:cxnLst>
    <dgm:cxn modelId="{DA9831A5-1E3B-486C-8F12-A4879937B1E8}" type="presOf" srcId="{DA104C03-DC55-49D4-A101-1D77415ED122}" destId="{33921A48-D9BC-4419-B48C-C3B1B76511B6}" srcOrd="0" destOrd="0" presId="urn:microsoft.com/office/officeart/2005/8/layout/hProcess9"/>
    <dgm:cxn modelId="{B4212F17-4554-4EB8-BA26-C053F806CA63}" type="presOf" srcId="{753AD2A1-C80D-440C-9F7E-9256C9B1E149}" destId="{561804BC-78BC-4C47-BE32-A1BBAB5E364D}" srcOrd="0" destOrd="0" presId="urn:microsoft.com/office/officeart/2005/8/layout/hProcess9"/>
    <dgm:cxn modelId="{04BD1488-9180-4469-B778-65D73E931F88}" type="presOf" srcId="{7F9CF7C1-283F-47EB-8EEE-15E563C0A34D}" destId="{E254CCB7-7451-4F8A-942C-6491B31942E2}" srcOrd="0" destOrd="0" presId="urn:microsoft.com/office/officeart/2005/8/layout/hProcess9"/>
    <dgm:cxn modelId="{A6F30042-FDAA-4BC6-9C26-CBF6BE3B885D}" srcId="{753AD2A1-C80D-440C-9F7E-9256C9B1E149}" destId="{7F9CF7C1-283F-47EB-8EEE-15E563C0A34D}" srcOrd="0" destOrd="0" parTransId="{08268590-37C9-4AB5-A760-2EF5727EE954}" sibTransId="{AFEF5EA7-5B03-4A00-98B7-A2AD1382CE41}"/>
    <dgm:cxn modelId="{9902190E-AE78-48AE-99C2-976A14FCC975}" srcId="{753AD2A1-C80D-440C-9F7E-9256C9B1E149}" destId="{DA104C03-DC55-49D4-A101-1D77415ED122}" srcOrd="1" destOrd="0" parTransId="{D6F5A37D-4E5A-45EA-87AD-6E5A9A42BAB9}" sibTransId="{CC6EAFA7-EE01-4FED-AF45-A165A403707A}"/>
    <dgm:cxn modelId="{F28BAC2F-8A9A-4D7C-A350-2CBC1B22A022}" type="presParOf" srcId="{561804BC-78BC-4C47-BE32-A1BBAB5E364D}" destId="{181C7967-20B0-4066-9AC5-BBB451EDD2F6}" srcOrd="0" destOrd="0" presId="urn:microsoft.com/office/officeart/2005/8/layout/hProcess9"/>
    <dgm:cxn modelId="{BB567D32-AFD4-46A6-9235-C66E78148EDA}" type="presParOf" srcId="{561804BC-78BC-4C47-BE32-A1BBAB5E364D}" destId="{F0E44D9C-F2C7-4EEB-9A2A-71E1E643506A}" srcOrd="1" destOrd="0" presId="urn:microsoft.com/office/officeart/2005/8/layout/hProcess9"/>
    <dgm:cxn modelId="{904408DF-DE1F-4C98-BDE6-417A826DBFC3}" type="presParOf" srcId="{F0E44D9C-F2C7-4EEB-9A2A-71E1E643506A}" destId="{E254CCB7-7451-4F8A-942C-6491B31942E2}" srcOrd="0" destOrd="0" presId="urn:microsoft.com/office/officeart/2005/8/layout/hProcess9"/>
    <dgm:cxn modelId="{D0639551-73CF-4BE4-99C7-E70F71838FF8}" type="presParOf" srcId="{F0E44D9C-F2C7-4EEB-9A2A-71E1E643506A}" destId="{CCCB3571-A19C-43BC-AE35-2E5479AE86AE}" srcOrd="1" destOrd="0" presId="urn:microsoft.com/office/officeart/2005/8/layout/hProcess9"/>
    <dgm:cxn modelId="{EEFFA8F2-74C7-441B-BABA-1BC72226D092}" type="presParOf" srcId="{F0E44D9C-F2C7-4EEB-9A2A-71E1E643506A}" destId="{33921A48-D9BC-4419-B48C-C3B1B76511B6}"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52B33C-A042-45A2-8131-A3633F2B3FA9}"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8B306F28-5916-4B04-B02A-2E1FE26AC3CD}">
      <dgm:prSet phldrT="[Текст]"/>
      <dgm:spPr/>
      <dgm:t>
        <a:bodyPr/>
        <a:lstStyle/>
        <a:p>
          <a:r>
            <a:rPr lang="ru-RU" dirty="0" smtClean="0"/>
            <a:t>1</a:t>
          </a:r>
          <a:endParaRPr lang="ru-RU" dirty="0"/>
        </a:p>
      </dgm:t>
    </dgm:pt>
    <dgm:pt modelId="{CB78F277-D546-44F3-A7CF-7B8D065FA27F}" type="parTrans" cxnId="{C28C7223-FF8B-490B-B79C-8A99B00A6D09}">
      <dgm:prSet/>
      <dgm:spPr/>
      <dgm:t>
        <a:bodyPr/>
        <a:lstStyle/>
        <a:p>
          <a:endParaRPr lang="ru-RU"/>
        </a:p>
      </dgm:t>
    </dgm:pt>
    <dgm:pt modelId="{27C029B5-FA14-4777-9CC8-60835319E32B}" type="sibTrans" cxnId="{C28C7223-FF8B-490B-B79C-8A99B00A6D09}">
      <dgm:prSet/>
      <dgm:spPr/>
      <dgm:t>
        <a:bodyPr/>
        <a:lstStyle/>
        <a:p>
          <a:endParaRPr lang="ru-RU"/>
        </a:p>
      </dgm:t>
    </dgm:pt>
    <dgm:pt modelId="{63F5F6D2-85E2-4E06-A889-78A381F4B6C7}">
      <dgm:prSet phldrT="[Текст]"/>
      <dgm:spPr/>
      <dgm:t>
        <a:bodyPr/>
        <a:lstStyle/>
        <a:p>
          <a:r>
            <a:rPr lang="en-US" dirty="0" smtClean="0"/>
            <a:t>associated with the exploration of territories with potential tourist resources, but not developed;</a:t>
          </a:r>
          <a:endParaRPr lang="ru-RU" dirty="0"/>
        </a:p>
      </dgm:t>
    </dgm:pt>
    <dgm:pt modelId="{522E75FA-1837-48F2-ACD2-9FA5597D6BCA}" type="parTrans" cxnId="{99818B13-9619-4472-8D0F-3647B5BC3A4D}">
      <dgm:prSet/>
      <dgm:spPr/>
      <dgm:t>
        <a:bodyPr/>
        <a:lstStyle/>
        <a:p>
          <a:endParaRPr lang="ru-RU"/>
        </a:p>
      </dgm:t>
    </dgm:pt>
    <dgm:pt modelId="{ACB5E013-ACE5-46E7-912A-A3A731890C4C}" type="sibTrans" cxnId="{99818B13-9619-4472-8D0F-3647B5BC3A4D}">
      <dgm:prSet/>
      <dgm:spPr/>
      <dgm:t>
        <a:bodyPr/>
        <a:lstStyle/>
        <a:p>
          <a:endParaRPr lang="ru-RU"/>
        </a:p>
      </dgm:t>
    </dgm:pt>
    <dgm:pt modelId="{56F95C7A-3C1F-42DB-AE14-8829B407FFBE}">
      <dgm:prSet phldrT="[Текст]"/>
      <dgm:spPr/>
      <dgm:t>
        <a:bodyPr/>
        <a:lstStyle/>
        <a:p>
          <a:r>
            <a:rPr lang="kk-KZ" dirty="0" smtClean="0"/>
            <a:t>2</a:t>
          </a:r>
          <a:endParaRPr lang="ru-RU" dirty="0"/>
        </a:p>
      </dgm:t>
    </dgm:pt>
    <dgm:pt modelId="{D02A93CB-CC05-46A6-815D-18181036027E}" type="parTrans" cxnId="{A6CC10A3-A575-4CD9-8C57-E0749EF5FB27}">
      <dgm:prSet/>
      <dgm:spPr/>
      <dgm:t>
        <a:bodyPr/>
        <a:lstStyle/>
        <a:p>
          <a:endParaRPr lang="ru-RU"/>
        </a:p>
      </dgm:t>
    </dgm:pt>
    <dgm:pt modelId="{B2337D59-229C-40D1-B27B-37FB0192A4CC}" type="sibTrans" cxnId="{A6CC10A3-A575-4CD9-8C57-E0749EF5FB27}">
      <dgm:prSet/>
      <dgm:spPr/>
      <dgm:t>
        <a:bodyPr/>
        <a:lstStyle/>
        <a:p>
          <a:endParaRPr lang="ru-RU"/>
        </a:p>
      </dgm:t>
    </dgm:pt>
    <dgm:pt modelId="{04197648-5E2E-431B-BBF4-29E2562EB628}">
      <dgm:prSet phldrT="[Текст]"/>
      <dgm:spPr/>
      <dgm:t>
        <a:bodyPr/>
        <a:lstStyle/>
        <a:p>
          <a:r>
            <a:rPr lang="en-US" dirty="0" smtClean="0"/>
            <a:t>starting with the rapid economic development of the new district;</a:t>
          </a:r>
          <a:endParaRPr lang="ru-RU" dirty="0"/>
        </a:p>
      </dgm:t>
    </dgm:pt>
    <dgm:pt modelId="{6F71F2F9-0D9B-4B40-955A-5C9AC04EF925}" type="parTrans" cxnId="{9C4A3814-7EC1-486B-99C0-798243B2217C}">
      <dgm:prSet/>
      <dgm:spPr/>
      <dgm:t>
        <a:bodyPr/>
        <a:lstStyle/>
        <a:p>
          <a:endParaRPr lang="ru-RU"/>
        </a:p>
      </dgm:t>
    </dgm:pt>
    <dgm:pt modelId="{015E9632-FC77-4D3E-BAA5-A19A9B017478}" type="sibTrans" cxnId="{9C4A3814-7EC1-486B-99C0-798243B2217C}">
      <dgm:prSet/>
      <dgm:spPr/>
      <dgm:t>
        <a:bodyPr/>
        <a:lstStyle/>
        <a:p>
          <a:endParaRPr lang="ru-RU"/>
        </a:p>
      </dgm:t>
    </dgm:pt>
    <dgm:pt modelId="{AF8136F9-23C3-4489-AC3E-2C50C21B5E55}">
      <dgm:prSet phldrT="[Текст]"/>
      <dgm:spPr/>
      <dgm:t>
        <a:bodyPr/>
        <a:lstStyle/>
        <a:p>
          <a:r>
            <a:rPr lang="kk-KZ" dirty="0" smtClean="0"/>
            <a:t>3</a:t>
          </a:r>
          <a:endParaRPr lang="ru-RU" dirty="0"/>
        </a:p>
      </dgm:t>
    </dgm:pt>
    <dgm:pt modelId="{899EE7FF-14E0-458C-BCAA-A0CF88FB2001}" type="parTrans" cxnId="{96A0FD0A-2195-4332-BDAB-600A7C90C303}">
      <dgm:prSet/>
      <dgm:spPr/>
      <dgm:t>
        <a:bodyPr/>
        <a:lstStyle/>
        <a:p>
          <a:endParaRPr lang="ru-RU"/>
        </a:p>
      </dgm:t>
    </dgm:pt>
    <dgm:pt modelId="{8AE04315-CCFE-4CE3-AE96-662912EF3947}" type="sibTrans" cxnId="{96A0FD0A-2195-4332-BDAB-600A7C90C303}">
      <dgm:prSet/>
      <dgm:spPr/>
      <dgm:t>
        <a:bodyPr/>
        <a:lstStyle/>
        <a:p>
          <a:endParaRPr lang="ru-RU"/>
        </a:p>
      </dgm:t>
    </dgm:pt>
    <dgm:pt modelId="{7BFB1092-B45D-4C23-8917-BE9D30E5FDF4}">
      <dgm:prSet phldrT="[Текст]"/>
      <dgm:spPr/>
      <dgm:t>
        <a:bodyPr/>
        <a:lstStyle/>
        <a:p>
          <a:r>
            <a:rPr lang="kk-KZ" dirty="0" smtClean="0"/>
            <a:t>4</a:t>
          </a:r>
          <a:endParaRPr lang="ru-RU" dirty="0"/>
        </a:p>
      </dgm:t>
    </dgm:pt>
    <dgm:pt modelId="{1026BC8F-EBBF-4F6C-97F1-BB63CF7D8E43}" type="parTrans" cxnId="{EDE2306A-99B7-4EE0-B76C-D3EFDA24EAB8}">
      <dgm:prSet/>
      <dgm:spPr/>
      <dgm:t>
        <a:bodyPr/>
        <a:lstStyle/>
        <a:p>
          <a:endParaRPr lang="ru-RU"/>
        </a:p>
      </dgm:t>
    </dgm:pt>
    <dgm:pt modelId="{B228C397-5EC5-4F21-8E37-689FE862975C}" type="sibTrans" cxnId="{EDE2306A-99B7-4EE0-B76C-D3EFDA24EAB8}">
      <dgm:prSet/>
      <dgm:spPr/>
      <dgm:t>
        <a:bodyPr/>
        <a:lstStyle/>
        <a:p>
          <a:endParaRPr lang="ru-RU"/>
        </a:p>
      </dgm:t>
    </dgm:pt>
    <dgm:pt modelId="{7FAEE8DA-FA8A-4681-864A-D945D61A64C4}">
      <dgm:prSet/>
      <dgm:spPr/>
      <dgm:t>
        <a:bodyPr/>
        <a:lstStyle/>
        <a:p>
          <a:r>
            <a:rPr lang="en-US" dirty="0" smtClean="0"/>
            <a:t>characterized by the stabilization of the tourist area and the transition to other routes.</a:t>
          </a:r>
          <a:endParaRPr lang="ru-RU" dirty="0"/>
        </a:p>
      </dgm:t>
    </dgm:pt>
    <dgm:pt modelId="{2A58237D-6A96-4AA6-951D-F09AFCBB63A4}" type="parTrans" cxnId="{3DDEBF68-FC76-4FC0-89AC-E2CF6F45F670}">
      <dgm:prSet/>
      <dgm:spPr/>
      <dgm:t>
        <a:bodyPr/>
        <a:lstStyle/>
        <a:p>
          <a:endParaRPr lang="ru-RU"/>
        </a:p>
      </dgm:t>
    </dgm:pt>
    <dgm:pt modelId="{4291F115-CF8A-46A0-A86F-B0266973E331}" type="sibTrans" cxnId="{3DDEBF68-FC76-4FC0-89AC-E2CF6F45F670}">
      <dgm:prSet/>
      <dgm:spPr/>
      <dgm:t>
        <a:bodyPr/>
        <a:lstStyle/>
        <a:p>
          <a:endParaRPr lang="ru-RU"/>
        </a:p>
      </dgm:t>
    </dgm:pt>
    <dgm:pt modelId="{DEAB6E5A-F823-4EBF-BAD5-BBC45E4CB73F}">
      <dgm:prSet/>
      <dgm:spPr/>
      <dgm:t>
        <a:bodyPr/>
        <a:lstStyle/>
        <a:p>
          <a:r>
            <a:rPr lang="en-US" dirty="0" smtClean="0"/>
            <a:t>the district has reached a high level of socio-cultural development.;</a:t>
          </a:r>
          <a:endParaRPr lang="ru-RU" dirty="0"/>
        </a:p>
      </dgm:t>
    </dgm:pt>
    <dgm:pt modelId="{067CDD06-58E4-4557-8E04-81BC5A83833C}" type="parTrans" cxnId="{07516147-7D02-4EC8-AA8C-EA6DDFA6F6CE}">
      <dgm:prSet/>
      <dgm:spPr/>
      <dgm:t>
        <a:bodyPr/>
        <a:lstStyle/>
        <a:p>
          <a:endParaRPr lang="ru-RU"/>
        </a:p>
      </dgm:t>
    </dgm:pt>
    <dgm:pt modelId="{502FFD0E-2EBA-4CF7-A772-96C6A14935D9}" type="sibTrans" cxnId="{07516147-7D02-4EC8-AA8C-EA6DDFA6F6CE}">
      <dgm:prSet/>
      <dgm:spPr/>
      <dgm:t>
        <a:bodyPr/>
        <a:lstStyle/>
        <a:p>
          <a:endParaRPr lang="ru-RU"/>
        </a:p>
      </dgm:t>
    </dgm:pt>
    <dgm:pt modelId="{EF53B010-852C-47EB-8891-5D1BBC14E93E}" type="pres">
      <dgm:prSet presAssocID="{3C52B33C-A042-45A2-8131-A3633F2B3FA9}" presName="linearFlow" presStyleCnt="0">
        <dgm:presLayoutVars>
          <dgm:dir/>
          <dgm:animLvl val="lvl"/>
          <dgm:resizeHandles val="exact"/>
        </dgm:presLayoutVars>
      </dgm:prSet>
      <dgm:spPr/>
      <dgm:t>
        <a:bodyPr/>
        <a:lstStyle/>
        <a:p>
          <a:endParaRPr lang="ru-RU"/>
        </a:p>
      </dgm:t>
    </dgm:pt>
    <dgm:pt modelId="{F9B32F49-31FE-4709-9534-2C498DC09B40}" type="pres">
      <dgm:prSet presAssocID="{8B306F28-5916-4B04-B02A-2E1FE26AC3CD}" presName="composite" presStyleCnt="0"/>
      <dgm:spPr/>
    </dgm:pt>
    <dgm:pt modelId="{AEFDA843-0001-4E40-A246-0DC25B35AF28}" type="pres">
      <dgm:prSet presAssocID="{8B306F28-5916-4B04-B02A-2E1FE26AC3CD}" presName="parentText" presStyleLbl="alignNode1" presStyleIdx="0" presStyleCnt="4">
        <dgm:presLayoutVars>
          <dgm:chMax val="1"/>
          <dgm:bulletEnabled val="1"/>
        </dgm:presLayoutVars>
      </dgm:prSet>
      <dgm:spPr/>
      <dgm:t>
        <a:bodyPr/>
        <a:lstStyle/>
        <a:p>
          <a:endParaRPr lang="ru-RU"/>
        </a:p>
      </dgm:t>
    </dgm:pt>
    <dgm:pt modelId="{63B9F0C4-7D81-489D-BE37-230F70B67024}" type="pres">
      <dgm:prSet presAssocID="{8B306F28-5916-4B04-B02A-2E1FE26AC3CD}" presName="descendantText" presStyleLbl="alignAcc1" presStyleIdx="0" presStyleCnt="4" custLinFactNeighborX="-659" custLinFactNeighborY="-70">
        <dgm:presLayoutVars>
          <dgm:bulletEnabled val="1"/>
        </dgm:presLayoutVars>
      </dgm:prSet>
      <dgm:spPr/>
      <dgm:t>
        <a:bodyPr/>
        <a:lstStyle/>
        <a:p>
          <a:endParaRPr lang="ru-RU"/>
        </a:p>
      </dgm:t>
    </dgm:pt>
    <dgm:pt modelId="{61FBE450-0B04-4B13-983B-A4C28AB2D120}" type="pres">
      <dgm:prSet presAssocID="{27C029B5-FA14-4777-9CC8-60835319E32B}" presName="sp" presStyleCnt="0"/>
      <dgm:spPr/>
    </dgm:pt>
    <dgm:pt modelId="{5F9DB6F7-3855-49A4-805E-02C55138BB04}" type="pres">
      <dgm:prSet presAssocID="{56F95C7A-3C1F-42DB-AE14-8829B407FFBE}" presName="composite" presStyleCnt="0"/>
      <dgm:spPr/>
    </dgm:pt>
    <dgm:pt modelId="{1A367C4F-49E7-4EC0-B158-8456F7A5C647}" type="pres">
      <dgm:prSet presAssocID="{56F95C7A-3C1F-42DB-AE14-8829B407FFBE}" presName="parentText" presStyleLbl="alignNode1" presStyleIdx="1" presStyleCnt="4">
        <dgm:presLayoutVars>
          <dgm:chMax val="1"/>
          <dgm:bulletEnabled val="1"/>
        </dgm:presLayoutVars>
      </dgm:prSet>
      <dgm:spPr/>
      <dgm:t>
        <a:bodyPr/>
        <a:lstStyle/>
        <a:p>
          <a:endParaRPr lang="ru-RU"/>
        </a:p>
      </dgm:t>
    </dgm:pt>
    <dgm:pt modelId="{699BEAE9-3A11-45C8-B1AB-603AF770C9B6}" type="pres">
      <dgm:prSet presAssocID="{56F95C7A-3C1F-42DB-AE14-8829B407FFBE}" presName="descendantText" presStyleLbl="alignAcc1" presStyleIdx="1" presStyleCnt="4">
        <dgm:presLayoutVars>
          <dgm:bulletEnabled val="1"/>
        </dgm:presLayoutVars>
      </dgm:prSet>
      <dgm:spPr/>
      <dgm:t>
        <a:bodyPr/>
        <a:lstStyle/>
        <a:p>
          <a:endParaRPr lang="ru-RU"/>
        </a:p>
      </dgm:t>
    </dgm:pt>
    <dgm:pt modelId="{54DE8D3A-AA0A-439C-A97E-7F0777178B66}" type="pres">
      <dgm:prSet presAssocID="{B2337D59-229C-40D1-B27B-37FB0192A4CC}" presName="sp" presStyleCnt="0"/>
      <dgm:spPr/>
    </dgm:pt>
    <dgm:pt modelId="{B228A65D-2B4C-425F-A4C1-EB74E4F5C748}" type="pres">
      <dgm:prSet presAssocID="{AF8136F9-23C3-4489-AC3E-2C50C21B5E55}" presName="composite" presStyleCnt="0"/>
      <dgm:spPr/>
    </dgm:pt>
    <dgm:pt modelId="{E099E7D5-FE84-452E-8D1C-DE6E6C2ABC56}" type="pres">
      <dgm:prSet presAssocID="{AF8136F9-23C3-4489-AC3E-2C50C21B5E55}" presName="parentText" presStyleLbl="alignNode1" presStyleIdx="2" presStyleCnt="4">
        <dgm:presLayoutVars>
          <dgm:chMax val="1"/>
          <dgm:bulletEnabled val="1"/>
        </dgm:presLayoutVars>
      </dgm:prSet>
      <dgm:spPr/>
      <dgm:t>
        <a:bodyPr/>
        <a:lstStyle/>
        <a:p>
          <a:endParaRPr lang="ru-RU"/>
        </a:p>
      </dgm:t>
    </dgm:pt>
    <dgm:pt modelId="{8896A516-9F3C-410A-B7F7-C73D7C05072E}" type="pres">
      <dgm:prSet presAssocID="{AF8136F9-23C3-4489-AC3E-2C50C21B5E55}" presName="descendantText" presStyleLbl="alignAcc1" presStyleIdx="2" presStyleCnt="4">
        <dgm:presLayoutVars>
          <dgm:bulletEnabled val="1"/>
        </dgm:presLayoutVars>
      </dgm:prSet>
      <dgm:spPr/>
      <dgm:t>
        <a:bodyPr/>
        <a:lstStyle/>
        <a:p>
          <a:endParaRPr lang="ru-RU"/>
        </a:p>
      </dgm:t>
    </dgm:pt>
    <dgm:pt modelId="{F9416619-CE03-4482-BFFE-DD8585A179DB}" type="pres">
      <dgm:prSet presAssocID="{8AE04315-CCFE-4CE3-AE96-662912EF3947}" presName="sp" presStyleCnt="0"/>
      <dgm:spPr/>
    </dgm:pt>
    <dgm:pt modelId="{F4D4F2A6-1D77-42F7-A5A1-2E131F842A18}" type="pres">
      <dgm:prSet presAssocID="{7BFB1092-B45D-4C23-8917-BE9D30E5FDF4}" presName="composite" presStyleCnt="0"/>
      <dgm:spPr/>
    </dgm:pt>
    <dgm:pt modelId="{37E099CD-76D7-4B3D-8192-4AB06BA5462C}" type="pres">
      <dgm:prSet presAssocID="{7BFB1092-B45D-4C23-8917-BE9D30E5FDF4}" presName="parentText" presStyleLbl="alignNode1" presStyleIdx="3" presStyleCnt="4">
        <dgm:presLayoutVars>
          <dgm:chMax val="1"/>
          <dgm:bulletEnabled val="1"/>
        </dgm:presLayoutVars>
      </dgm:prSet>
      <dgm:spPr/>
      <dgm:t>
        <a:bodyPr/>
        <a:lstStyle/>
        <a:p>
          <a:endParaRPr lang="ru-RU"/>
        </a:p>
      </dgm:t>
    </dgm:pt>
    <dgm:pt modelId="{77AC2A60-41F7-4DA0-A5D9-F4DAA79A7F6C}" type="pres">
      <dgm:prSet presAssocID="{7BFB1092-B45D-4C23-8917-BE9D30E5FDF4}" presName="descendantText" presStyleLbl="alignAcc1" presStyleIdx="3" presStyleCnt="4">
        <dgm:presLayoutVars>
          <dgm:bulletEnabled val="1"/>
        </dgm:presLayoutVars>
      </dgm:prSet>
      <dgm:spPr/>
      <dgm:t>
        <a:bodyPr/>
        <a:lstStyle/>
        <a:p>
          <a:endParaRPr lang="ru-RU"/>
        </a:p>
      </dgm:t>
    </dgm:pt>
  </dgm:ptLst>
  <dgm:cxnLst>
    <dgm:cxn modelId="{0203C68F-11A7-44A6-AD4A-C5F793DE82DD}" type="presOf" srcId="{56F95C7A-3C1F-42DB-AE14-8829B407FFBE}" destId="{1A367C4F-49E7-4EC0-B158-8456F7A5C647}" srcOrd="0" destOrd="0" presId="urn:microsoft.com/office/officeart/2005/8/layout/chevron2"/>
    <dgm:cxn modelId="{FAE4DE1D-2855-4E7A-A18D-22226538D17B}" type="presOf" srcId="{04197648-5E2E-431B-BBF4-29E2562EB628}" destId="{699BEAE9-3A11-45C8-B1AB-603AF770C9B6}" srcOrd="0" destOrd="0" presId="urn:microsoft.com/office/officeart/2005/8/layout/chevron2"/>
    <dgm:cxn modelId="{A6CC10A3-A575-4CD9-8C57-E0749EF5FB27}" srcId="{3C52B33C-A042-45A2-8131-A3633F2B3FA9}" destId="{56F95C7A-3C1F-42DB-AE14-8829B407FFBE}" srcOrd="1" destOrd="0" parTransId="{D02A93CB-CC05-46A6-815D-18181036027E}" sibTransId="{B2337D59-229C-40D1-B27B-37FB0192A4CC}"/>
    <dgm:cxn modelId="{EDE2306A-99B7-4EE0-B76C-D3EFDA24EAB8}" srcId="{3C52B33C-A042-45A2-8131-A3633F2B3FA9}" destId="{7BFB1092-B45D-4C23-8917-BE9D30E5FDF4}" srcOrd="3" destOrd="0" parTransId="{1026BC8F-EBBF-4F6C-97F1-BB63CF7D8E43}" sibTransId="{B228C397-5EC5-4F21-8E37-689FE862975C}"/>
    <dgm:cxn modelId="{3A7136AC-1394-45E0-BD32-8C8E89439C93}" type="presOf" srcId="{7BFB1092-B45D-4C23-8917-BE9D30E5FDF4}" destId="{37E099CD-76D7-4B3D-8192-4AB06BA5462C}" srcOrd="0" destOrd="0" presId="urn:microsoft.com/office/officeart/2005/8/layout/chevron2"/>
    <dgm:cxn modelId="{4D97EBE9-5BD8-4946-A6F1-E10F8E10C080}" type="presOf" srcId="{DEAB6E5A-F823-4EBF-BAD5-BBC45E4CB73F}" destId="{8896A516-9F3C-410A-B7F7-C73D7C05072E}" srcOrd="0" destOrd="0" presId="urn:microsoft.com/office/officeart/2005/8/layout/chevron2"/>
    <dgm:cxn modelId="{2A514EB6-331A-4027-9DD7-9DB844CF0491}" type="presOf" srcId="{7FAEE8DA-FA8A-4681-864A-D945D61A64C4}" destId="{77AC2A60-41F7-4DA0-A5D9-F4DAA79A7F6C}" srcOrd="0" destOrd="0" presId="urn:microsoft.com/office/officeart/2005/8/layout/chevron2"/>
    <dgm:cxn modelId="{7BADE2F3-5530-4942-83CD-C532DBD17CE6}" type="presOf" srcId="{AF8136F9-23C3-4489-AC3E-2C50C21B5E55}" destId="{E099E7D5-FE84-452E-8D1C-DE6E6C2ABC56}" srcOrd="0" destOrd="0" presId="urn:microsoft.com/office/officeart/2005/8/layout/chevron2"/>
    <dgm:cxn modelId="{07516147-7D02-4EC8-AA8C-EA6DDFA6F6CE}" srcId="{AF8136F9-23C3-4489-AC3E-2C50C21B5E55}" destId="{DEAB6E5A-F823-4EBF-BAD5-BBC45E4CB73F}" srcOrd="0" destOrd="0" parTransId="{067CDD06-58E4-4557-8E04-81BC5A83833C}" sibTransId="{502FFD0E-2EBA-4CF7-A772-96C6A14935D9}"/>
    <dgm:cxn modelId="{C28C7223-FF8B-490B-B79C-8A99B00A6D09}" srcId="{3C52B33C-A042-45A2-8131-A3633F2B3FA9}" destId="{8B306F28-5916-4B04-B02A-2E1FE26AC3CD}" srcOrd="0" destOrd="0" parTransId="{CB78F277-D546-44F3-A7CF-7B8D065FA27F}" sibTransId="{27C029B5-FA14-4777-9CC8-60835319E32B}"/>
    <dgm:cxn modelId="{96A0FD0A-2195-4332-BDAB-600A7C90C303}" srcId="{3C52B33C-A042-45A2-8131-A3633F2B3FA9}" destId="{AF8136F9-23C3-4489-AC3E-2C50C21B5E55}" srcOrd="2" destOrd="0" parTransId="{899EE7FF-14E0-458C-BCAA-A0CF88FB2001}" sibTransId="{8AE04315-CCFE-4CE3-AE96-662912EF3947}"/>
    <dgm:cxn modelId="{99818B13-9619-4472-8D0F-3647B5BC3A4D}" srcId="{8B306F28-5916-4B04-B02A-2E1FE26AC3CD}" destId="{63F5F6D2-85E2-4E06-A889-78A381F4B6C7}" srcOrd="0" destOrd="0" parTransId="{522E75FA-1837-48F2-ACD2-9FA5597D6BCA}" sibTransId="{ACB5E013-ACE5-46E7-912A-A3A731890C4C}"/>
    <dgm:cxn modelId="{1BB0E174-3606-40A1-B8DB-AC1F970E2EDF}" type="presOf" srcId="{8B306F28-5916-4B04-B02A-2E1FE26AC3CD}" destId="{AEFDA843-0001-4E40-A246-0DC25B35AF28}" srcOrd="0" destOrd="0" presId="urn:microsoft.com/office/officeart/2005/8/layout/chevron2"/>
    <dgm:cxn modelId="{FA229D0C-E959-4111-A403-67518C93C1EA}" type="presOf" srcId="{63F5F6D2-85E2-4E06-A889-78A381F4B6C7}" destId="{63B9F0C4-7D81-489D-BE37-230F70B67024}" srcOrd="0" destOrd="0" presId="urn:microsoft.com/office/officeart/2005/8/layout/chevron2"/>
    <dgm:cxn modelId="{9C4A3814-7EC1-486B-99C0-798243B2217C}" srcId="{56F95C7A-3C1F-42DB-AE14-8829B407FFBE}" destId="{04197648-5E2E-431B-BBF4-29E2562EB628}" srcOrd="0" destOrd="0" parTransId="{6F71F2F9-0D9B-4B40-955A-5C9AC04EF925}" sibTransId="{015E9632-FC77-4D3E-BAA5-A19A9B017478}"/>
    <dgm:cxn modelId="{6EDB4BE5-9CF0-40C5-9B4C-FCF84AF0D577}" type="presOf" srcId="{3C52B33C-A042-45A2-8131-A3633F2B3FA9}" destId="{EF53B010-852C-47EB-8891-5D1BBC14E93E}" srcOrd="0" destOrd="0" presId="urn:microsoft.com/office/officeart/2005/8/layout/chevron2"/>
    <dgm:cxn modelId="{3DDEBF68-FC76-4FC0-89AC-E2CF6F45F670}" srcId="{7BFB1092-B45D-4C23-8917-BE9D30E5FDF4}" destId="{7FAEE8DA-FA8A-4681-864A-D945D61A64C4}" srcOrd="0" destOrd="0" parTransId="{2A58237D-6A96-4AA6-951D-F09AFCBB63A4}" sibTransId="{4291F115-CF8A-46A0-A86F-B0266973E331}"/>
    <dgm:cxn modelId="{4D31FF8C-4BBD-46AF-A6F3-08334BD43874}" type="presParOf" srcId="{EF53B010-852C-47EB-8891-5D1BBC14E93E}" destId="{F9B32F49-31FE-4709-9534-2C498DC09B40}" srcOrd="0" destOrd="0" presId="urn:microsoft.com/office/officeart/2005/8/layout/chevron2"/>
    <dgm:cxn modelId="{70D28DA2-6D83-4212-9C35-4B089CCD6B9C}" type="presParOf" srcId="{F9B32F49-31FE-4709-9534-2C498DC09B40}" destId="{AEFDA843-0001-4E40-A246-0DC25B35AF28}" srcOrd="0" destOrd="0" presId="urn:microsoft.com/office/officeart/2005/8/layout/chevron2"/>
    <dgm:cxn modelId="{AE71F9CA-4718-45C0-BFD9-8D4E716E8AE1}" type="presParOf" srcId="{F9B32F49-31FE-4709-9534-2C498DC09B40}" destId="{63B9F0C4-7D81-489D-BE37-230F70B67024}" srcOrd="1" destOrd="0" presId="urn:microsoft.com/office/officeart/2005/8/layout/chevron2"/>
    <dgm:cxn modelId="{459CF2BC-E4FD-4953-9296-54394ECE7080}" type="presParOf" srcId="{EF53B010-852C-47EB-8891-5D1BBC14E93E}" destId="{61FBE450-0B04-4B13-983B-A4C28AB2D120}" srcOrd="1" destOrd="0" presId="urn:microsoft.com/office/officeart/2005/8/layout/chevron2"/>
    <dgm:cxn modelId="{AB9BA6AD-068A-4EE8-8446-A89EED06E507}" type="presParOf" srcId="{EF53B010-852C-47EB-8891-5D1BBC14E93E}" destId="{5F9DB6F7-3855-49A4-805E-02C55138BB04}" srcOrd="2" destOrd="0" presId="urn:microsoft.com/office/officeart/2005/8/layout/chevron2"/>
    <dgm:cxn modelId="{E04AB661-FD93-438B-A44A-53F1FEE42DB3}" type="presParOf" srcId="{5F9DB6F7-3855-49A4-805E-02C55138BB04}" destId="{1A367C4F-49E7-4EC0-B158-8456F7A5C647}" srcOrd="0" destOrd="0" presId="urn:microsoft.com/office/officeart/2005/8/layout/chevron2"/>
    <dgm:cxn modelId="{EAB26CE6-C28F-41E3-BC0C-AE6AE34ADD0A}" type="presParOf" srcId="{5F9DB6F7-3855-49A4-805E-02C55138BB04}" destId="{699BEAE9-3A11-45C8-B1AB-603AF770C9B6}" srcOrd="1" destOrd="0" presId="urn:microsoft.com/office/officeart/2005/8/layout/chevron2"/>
    <dgm:cxn modelId="{C308A766-53E8-44ED-BFC9-97D3D8CB73FC}" type="presParOf" srcId="{EF53B010-852C-47EB-8891-5D1BBC14E93E}" destId="{54DE8D3A-AA0A-439C-A97E-7F0777178B66}" srcOrd="3" destOrd="0" presId="urn:microsoft.com/office/officeart/2005/8/layout/chevron2"/>
    <dgm:cxn modelId="{1F36F74C-9597-41AF-9D94-9146FCDAACE3}" type="presParOf" srcId="{EF53B010-852C-47EB-8891-5D1BBC14E93E}" destId="{B228A65D-2B4C-425F-A4C1-EB74E4F5C748}" srcOrd="4" destOrd="0" presId="urn:microsoft.com/office/officeart/2005/8/layout/chevron2"/>
    <dgm:cxn modelId="{F9B231E2-D4F7-4630-AAF4-4AD23627ECEF}" type="presParOf" srcId="{B228A65D-2B4C-425F-A4C1-EB74E4F5C748}" destId="{E099E7D5-FE84-452E-8D1C-DE6E6C2ABC56}" srcOrd="0" destOrd="0" presId="urn:microsoft.com/office/officeart/2005/8/layout/chevron2"/>
    <dgm:cxn modelId="{33A06AED-9590-43F3-B67E-027259606048}" type="presParOf" srcId="{B228A65D-2B4C-425F-A4C1-EB74E4F5C748}" destId="{8896A516-9F3C-410A-B7F7-C73D7C05072E}" srcOrd="1" destOrd="0" presId="urn:microsoft.com/office/officeart/2005/8/layout/chevron2"/>
    <dgm:cxn modelId="{639B7D30-17DE-48A4-8003-606A29845E69}" type="presParOf" srcId="{EF53B010-852C-47EB-8891-5D1BBC14E93E}" destId="{F9416619-CE03-4482-BFFE-DD8585A179DB}" srcOrd="5" destOrd="0" presId="urn:microsoft.com/office/officeart/2005/8/layout/chevron2"/>
    <dgm:cxn modelId="{AD0CE4F7-B2C2-48BF-B983-3552972E408B}" type="presParOf" srcId="{EF53B010-852C-47EB-8891-5D1BBC14E93E}" destId="{F4D4F2A6-1D77-42F7-A5A1-2E131F842A18}" srcOrd="6" destOrd="0" presId="urn:microsoft.com/office/officeart/2005/8/layout/chevron2"/>
    <dgm:cxn modelId="{2784F1F6-E577-4057-A322-C85C84D80002}" type="presParOf" srcId="{F4D4F2A6-1D77-42F7-A5A1-2E131F842A18}" destId="{37E099CD-76D7-4B3D-8192-4AB06BA5462C}" srcOrd="0" destOrd="0" presId="urn:microsoft.com/office/officeart/2005/8/layout/chevron2"/>
    <dgm:cxn modelId="{263F1CF0-BCB7-416F-BCF9-EF277BDF2519}" type="presParOf" srcId="{F4D4F2A6-1D77-42F7-A5A1-2E131F842A18}" destId="{77AC2A60-41F7-4DA0-A5D9-F4DAA79A7F6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95C0A9-589B-4083-89E4-BDDEA25463B3}">
      <dsp:nvSpPr>
        <dsp:cNvPr id="0" name=""/>
        <dsp:cNvSpPr/>
      </dsp:nvSpPr>
      <dsp:spPr>
        <a:xfrm>
          <a:off x="2777485" y="1941505"/>
          <a:ext cx="1527225" cy="726820"/>
        </a:xfrm>
        <a:custGeom>
          <a:avLst/>
          <a:gdLst/>
          <a:ahLst/>
          <a:cxnLst/>
          <a:rect l="0" t="0" r="0" b="0"/>
          <a:pathLst>
            <a:path>
              <a:moveTo>
                <a:pt x="0" y="0"/>
              </a:moveTo>
              <a:lnTo>
                <a:pt x="0" y="495306"/>
              </a:lnTo>
              <a:lnTo>
                <a:pt x="1527225" y="495306"/>
              </a:lnTo>
              <a:lnTo>
                <a:pt x="1527225" y="7268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2BA11D-772E-4FC0-9D75-5D4B42962E63}">
      <dsp:nvSpPr>
        <dsp:cNvPr id="0" name=""/>
        <dsp:cNvSpPr/>
      </dsp:nvSpPr>
      <dsp:spPr>
        <a:xfrm>
          <a:off x="1250259" y="1941505"/>
          <a:ext cx="1527225" cy="726820"/>
        </a:xfrm>
        <a:custGeom>
          <a:avLst/>
          <a:gdLst/>
          <a:ahLst/>
          <a:cxnLst/>
          <a:rect l="0" t="0" r="0" b="0"/>
          <a:pathLst>
            <a:path>
              <a:moveTo>
                <a:pt x="1527225" y="0"/>
              </a:moveTo>
              <a:lnTo>
                <a:pt x="1527225" y="495306"/>
              </a:lnTo>
              <a:lnTo>
                <a:pt x="0" y="495306"/>
              </a:lnTo>
              <a:lnTo>
                <a:pt x="0" y="7268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4C67BC-E807-4FB1-B88A-F03AECC1D97A}">
      <dsp:nvSpPr>
        <dsp:cNvPr id="0" name=""/>
        <dsp:cNvSpPr/>
      </dsp:nvSpPr>
      <dsp:spPr>
        <a:xfrm>
          <a:off x="1527937" y="354579"/>
          <a:ext cx="2499096" cy="15869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A12591-CB57-4603-BB02-DDECE30856DF}">
      <dsp:nvSpPr>
        <dsp:cNvPr id="0" name=""/>
        <dsp:cNvSpPr/>
      </dsp:nvSpPr>
      <dsp:spPr>
        <a:xfrm>
          <a:off x="1805614" y="618373"/>
          <a:ext cx="2499096" cy="15869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latin typeface="Times New Roman" pitchFamily="18" charset="0"/>
              <a:cs typeface="Times New Roman" pitchFamily="18" charset="0"/>
            </a:rPr>
            <a:t>The main objectives of recreational geography</a:t>
          </a:r>
          <a:endParaRPr lang="ru-RU" sz="2400" b="1" kern="1200" dirty="0">
            <a:latin typeface="Times New Roman" pitchFamily="18" charset="0"/>
            <a:cs typeface="Times New Roman" pitchFamily="18" charset="0"/>
          </a:endParaRPr>
        </a:p>
      </dsp:txBody>
      <dsp:txXfrm>
        <a:off x="1852093" y="664852"/>
        <a:ext cx="2406138" cy="1493967"/>
      </dsp:txXfrm>
    </dsp:sp>
    <dsp:sp modelId="{53AFAB22-8800-4341-B939-16CB49E73358}">
      <dsp:nvSpPr>
        <dsp:cNvPr id="0" name=""/>
        <dsp:cNvSpPr/>
      </dsp:nvSpPr>
      <dsp:spPr>
        <a:xfrm>
          <a:off x="711" y="2668325"/>
          <a:ext cx="2499096" cy="15869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DC07E0-E8DB-453D-A0A7-3E19F647713A}">
      <dsp:nvSpPr>
        <dsp:cNvPr id="0" name=""/>
        <dsp:cNvSpPr/>
      </dsp:nvSpPr>
      <dsp:spPr>
        <a:xfrm>
          <a:off x="278389" y="2932119"/>
          <a:ext cx="2499096" cy="15869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kern="1200" cap="none" dirty="0" smtClean="0">
              <a:solidFill>
                <a:schemeClr val="tx1"/>
              </a:solidFill>
              <a:latin typeface="Times New Roman" pitchFamily="18" charset="0"/>
              <a:cs typeface="Times New Roman" pitchFamily="18" charset="0"/>
            </a:rPr>
            <a:t>Assessment of tourist resources</a:t>
          </a:r>
          <a:endParaRPr lang="ru-RU" sz="2400" b="0" kern="1200" dirty="0">
            <a:solidFill>
              <a:schemeClr val="tx1"/>
            </a:solidFill>
          </a:endParaRPr>
        </a:p>
      </dsp:txBody>
      <dsp:txXfrm>
        <a:off x="324868" y="2978598"/>
        <a:ext cx="2406138" cy="1493967"/>
      </dsp:txXfrm>
    </dsp:sp>
    <dsp:sp modelId="{CCF44DC7-6C1A-41A1-BBAD-4840096AF098}">
      <dsp:nvSpPr>
        <dsp:cNvPr id="0" name=""/>
        <dsp:cNvSpPr/>
      </dsp:nvSpPr>
      <dsp:spPr>
        <a:xfrm>
          <a:off x="3055162" y="2668325"/>
          <a:ext cx="2499096" cy="15869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769427-8A04-43BB-A2D5-A99B61C55B1B}">
      <dsp:nvSpPr>
        <dsp:cNvPr id="0" name=""/>
        <dsp:cNvSpPr/>
      </dsp:nvSpPr>
      <dsp:spPr>
        <a:xfrm>
          <a:off x="3332840" y="2932119"/>
          <a:ext cx="2499096" cy="15869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kern="1200" cap="none" dirty="0" smtClean="0">
              <a:solidFill>
                <a:schemeClr val="tx1"/>
              </a:solidFill>
              <a:latin typeface="Times New Roman" pitchFamily="18" charset="0"/>
              <a:cs typeface="Times New Roman" pitchFamily="18" charset="0"/>
            </a:rPr>
            <a:t>Economic and geographical assessment of objects</a:t>
          </a:r>
          <a:endParaRPr lang="ru-RU" sz="2400" b="0" kern="1200" dirty="0">
            <a:solidFill>
              <a:schemeClr val="tx1"/>
            </a:solidFill>
          </a:endParaRPr>
        </a:p>
      </dsp:txBody>
      <dsp:txXfrm>
        <a:off x="3379319" y="2978598"/>
        <a:ext cx="2406138" cy="14939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1C7967-20B0-4066-9AC5-BBB451EDD2F6}">
      <dsp:nvSpPr>
        <dsp:cNvPr id="0" name=""/>
        <dsp:cNvSpPr/>
      </dsp:nvSpPr>
      <dsp:spPr>
        <a:xfrm>
          <a:off x="426647" y="0"/>
          <a:ext cx="4835337" cy="487362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54CCB7-7451-4F8A-942C-6491B31942E2}">
      <dsp:nvSpPr>
        <dsp:cNvPr id="0" name=""/>
        <dsp:cNvSpPr/>
      </dsp:nvSpPr>
      <dsp:spPr>
        <a:xfrm>
          <a:off x="69" y="1462087"/>
          <a:ext cx="2774874" cy="19494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1"/>
              </a:solidFill>
              <a:latin typeface="Times New Roman" pitchFamily="18" charset="0"/>
              <a:cs typeface="Times New Roman" pitchFamily="18" charset="0"/>
            </a:rPr>
            <a:t>Individual subject of recreational activity</a:t>
          </a:r>
          <a:endParaRPr lang="ru-RU" sz="2700" kern="1200" dirty="0">
            <a:solidFill>
              <a:schemeClr val="tx1"/>
            </a:solidFill>
            <a:latin typeface="Times New Roman" pitchFamily="18" charset="0"/>
            <a:cs typeface="Times New Roman" pitchFamily="18" charset="0"/>
          </a:endParaRPr>
        </a:p>
      </dsp:txBody>
      <dsp:txXfrm>
        <a:off x="95233" y="1557251"/>
        <a:ext cx="2584546" cy="1759122"/>
      </dsp:txXfrm>
    </dsp:sp>
    <dsp:sp modelId="{33921A48-D9BC-4419-B48C-C3B1B76511B6}">
      <dsp:nvSpPr>
        <dsp:cNvPr id="0" name=""/>
        <dsp:cNvSpPr/>
      </dsp:nvSpPr>
      <dsp:spPr>
        <a:xfrm>
          <a:off x="2913687" y="1462087"/>
          <a:ext cx="2774874" cy="19494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1"/>
              </a:solidFill>
              <a:latin typeface="Times New Roman" pitchFamily="18" charset="0"/>
              <a:cs typeface="Times New Roman" pitchFamily="18" charset="0"/>
            </a:rPr>
            <a:t>Organization of recreational systems in geographic space</a:t>
          </a:r>
          <a:endParaRPr lang="ru-RU" sz="2700" kern="1200" dirty="0">
            <a:solidFill>
              <a:schemeClr val="tx1"/>
            </a:solidFill>
            <a:latin typeface="Times New Roman" pitchFamily="18" charset="0"/>
            <a:cs typeface="Times New Roman" pitchFamily="18" charset="0"/>
          </a:endParaRPr>
        </a:p>
      </dsp:txBody>
      <dsp:txXfrm>
        <a:off x="3008851" y="1557251"/>
        <a:ext cx="2584546" cy="17591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1C7967-20B0-4066-9AC5-BBB451EDD2F6}">
      <dsp:nvSpPr>
        <dsp:cNvPr id="0" name=""/>
        <dsp:cNvSpPr/>
      </dsp:nvSpPr>
      <dsp:spPr>
        <a:xfrm>
          <a:off x="426647" y="0"/>
          <a:ext cx="4835337" cy="487362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54CCB7-7451-4F8A-942C-6491B31942E2}">
      <dsp:nvSpPr>
        <dsp:cNvPr id="0" name=""/>
        <dsp:cNvSpPr/>
      </dsp:nvSpPr>
      <dsp:spPr>
        <a:xfrm>
          <a:off x="1150" y="1462087"/>
          <a:ext cx="2710949" cy="19494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latin typeface="Times New Roman" pitchFamily="18" charset="0"/>
              <a:cs typeface="Times New Roman" pitchFamily="18" charset="0"/>
            </a:rPr>
            <a:t>to </a:t>
          </a:r>
          <a:r>
            <a:rPr lang="kk-KZ" sz="1800" kern="1200" dirty="0" smtClean="0">
              <a:solidFill>
                <a:schemeClr val="tx1"/>
              </a:solidFill>
              <a:latin typeface="Times New Roman" pitchFamily="18" charset="0"/>
              <a:cs typeface="Times New Roman" pitchFamily="18" charset="0"/>
            </a:rPr>
            <a:t>be able to read maps and know the possibilities of cartography reflecting various phenomena of interest to recreational geography;</a:t>
          </a:r>
          <a:endParaRPr lang="ru-RU" sz="1800" kern="1200" dirty="0">
            <a:solidFill>
              <a:schemeClr val="tx1"/>
            </a:solidFill>
            <a:latin typeface="Times New Roman" pitchFamily="18" charset="0"/>
            <a:cs typeface="Times New Roman" pitchFamily="18" charset="0"/>
          </a:endParaRPr>
        </a:p>
      </dsp:txBody>
      <dsp:txXfrm>
        <a:off x="96314" y="1557251"/>
        <a:ext cx="2520621" cy="1759122"/>
      </dsp:txXfrm>
    </dsp:sp>
    <dsp:sp modelId="{33921A48-D9BC-4419-B48C-C3B1B76511B6}">
      <dsp:nvSpPr>
        <dsp:cNvPr id="0" name=""/>
        <dsp:cNvSpPr/>
      </dsp:nvSpPr>
      <dsp:spPr>
        <a:xfrm>
          <a:off x="2976532" y="1462087"/>
          <a:ext cx="2710949" cy="19494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solidFill>
                <a:schemeClr val="tx1"/>
              </a:solidFill>
              <a:latin typeface="Times New Roman" pitchFamily="18" charset="0"/>
              <a:cs typeface="Times New Roman" pitchFamily="18" charset="0"/>
            </a:rPr>
            <a:t>to </a:t>
          </a:r>
          <a:r>
            <a:rPr lang="kk-KZ" sz="1700" kern="1200" dirty="0" smtClean="0">
              <a:solidFill>
                <a:schemeClr val="tx1"/>
              </a:solidFill>
              <a:latin typeface="Times New Roman" pitchFamily="18" charset="0"/>
              <a:cs typeface="Times New Roman" pitchFamily="18" charset="0"/>
            </a:rPr>
            <a:t>be able to correctly draw up maps for the purposes of recreational geography, formed during the implementation of systematic training in the field of theory and practice of geography.</a:t>
          </a:r>
          <a:endParaRPr lang="ru-RU" sz="1700" kern="1200" dirty="0">
            <a:solidFill>
              <a:schemeClr val="tx1"/>
            </a:solidFill>
            <a:latin typeface="Times New Roman" pitchFamily="18" charset="0"/>
            <a:cs typeface="Times New Roman" pitchFamily="18" charset="0"/>
          </a:endParaRPr>
        </a:p>
      </dsp:txBody>
      <dsp:txXfrm>
        <a:off x="3071696" y="1557251"/>
        <a:ext cx="2520621" cy="17591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FDA843-0001-4E40-A246-0DC25B35AF28}">
      <dsp:nvSpPr>
        <dsp:cNvPr id="0" name=""/>
        <dsp:cNvSpPr/>
      </dsp:nvSpPr>
      <dsp:spPr>
        <a:xfrm rot="5400000">
          <a:off x="-198823" y="203186"/>
          <a:ext cx="1325492" cy="92784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ru-RU" sz="2700" kern="1200" dirty="0" smtClean="0"/>
            <a:t>1</a:t>
          </a:r>
          <a:endParaRPr lang="ru-RU" sz="2700" kern="1200" dirty="0"/>
        </a:p>
      </dsp:txBody>
      <dsp:txXfrm rot="-5400000">
        <a:off x="1" y="468284"/>
        <a:ext cx="927844" cy="397648"/>
      </dsp:txXfrm>
    </dsp:sp>
    <dsp:sp modelId="{63B9F0C4-7D81-489D-BE37-230F70B67024}">
      <dsp:nvSpPr>
        <dsp:cNvPr id="0" name=""/>
        <dsp:cNvSpPr/>
      </dsp:nvSpPr>
      <dsp:spPr>
        <a:xfrm rot="5400000">
          <a:off x="2495644" y="-1590733"/>
          <a:ext cx="861570" cy="4050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associated with the exploration of territories with potential tourist resources, but not developed;</a:t>
          </a:r>
          <a:endParaRPr lang="ru-RU" sz="1900" kern="1200" dirty="0"/>
        </a:p>
      </dsp:txBody>
      <dsp:txXfrm rot="-5400000">
        <a:off x="901152" y="45817"/>
        <a:ext cx="4008497" cy="777454"/>
      </dsp:txXfrm>
    </dsp:sp>
    <dsp:sp modelId="{1A367C4F-49E7-4EC0-B158-8456F7A5C647}">
      <dsp:nvSpPr>
        <dsp:cNvPr id="0" name=""/>
        <dsp:cNvSpPr/>
      </dsp:nvSpPr>
      <dsp:spPr>
        <a:xfrm rot="5400000">
          <a:off x="-198823" y="1382988"/>
          <a:ext cx="1325492" cy="92784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kk-KZ" sz="2700" kern="1200" dirty="0" smtClean="0"/>
            <a:t>2</a:t>
          </a:r>
          <a:endParaRPr lang="ru-RU" sz="2700" kern="1200" dirty="0"/>
        </a:p>
      </dsp:txBody>
      <dsp:txXfrm rot="-5400000">
        <a:off x="1" y="1648086"/>
        <a:ext cx="927844" cy="397648"/>
      </dsp:txXfrm>
    </dsp:sp>
    <dsp:sp modelId="{699BEAE9-3A11-45C8-B1AB-603AF770C9B6}">
      <dsp:nvSpPr>
        <dsp:cNvPr id="0" name=""/>
        <dsp:cNvSpPr/>
      </dsp:nvSpPr>
      <dsp:spPr>
        <a:xfrm rot="5400000">
          <a:off x="2522337" y="-410327"/>
          <a:ext cx="861570" cy="4050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starting with the rapid economic development of the new district;</a:t>
          </a:r>
          <a:endParaRPr lang="ru-RU" sz="1900" kern="1200" dirty="0"/>
        </a:p>
      </dsp:txBody>
      <dsp:txXfrm rot="-5400000">
        <a:off x="927845" y="1226223"/>
        <a:ext cx="4008497" cy="777454"/>
      </dsp:txXfrm>
    </dsp:sp>
    <dsp:sp modelId="{E099E7D5-FE84-452E-8D1C-DE6E6C2ABC56}">
      <dsp:nvSpPr>
        <dsp:cNvPr id="0" name=""/>
        <dsp:cNvSpPr/>
      </dsp:nvSpPr>
      <dsp:spPr>
        <a:xfrm rot="5400000">
          <a:off x="-198823" y="2562791"/>
          <a:ext cx="1325492" cy="92784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kk-KZ" sz="2700" kern="1200" dirty="0" smtClean="0"/>
            <a:t>3</a:t>
          </a:r>
          <a:endParaRPr lang="ru-RU" sz="2700" kern="1200" dirty="0"/>
        </a:p>
      </dsp:txBody>
      <dsp:txXfrm rot="-5400000">
        <a:off x="1" y="2827889"/>
        <a:ext cx="927844" cy="397648"/>
      </dsp:txXfrm>
    </dsp:sp>
    <dsp:sp modelId="{8896A516-9F3C-410A-B7F7-C73D7C05072E}">
      <dsp:nvSpPr>
        <dsp:cNvPr id="0" name=""/>
        <dsp:cNvSpPr/>
      </dsp:nvSpPr>
      <dsp:spPr>
        <a:xfrm rot="5400000">
          <a:off x="2522337" y="769474"/>
          <a:ext cx="861570" cy="4050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the district has reached a high level of socio-cultural development.;</a:t>
          </a:r>
          <a:endParaRPr lang="ru-RU" sz="1900" kern="1200" dirty="0"/>
        </a:p>
      </dsp:txBody>
      <dsp:txXfrm rot="-5400000">
        <a:off x="927845" y="2406024"/>
        <a:ext cx="4008497" cy="777454"/>
      </dsp:txXfrm>
    </dsp:sp>
    <dsp:sp modelId="{37E099CD-76D7-4B3D-8192-4AB06BA5462C}">
      <dsp:nvSpPr>
        <dsp:cNvPr id="0" name=""/>
        <dsp:cNvSpPr/>
      </dsp:nvSpPr>
      <dsp:spPr>
        <a:xfrm rot="5400000">
          <a:off x="-198823" y="3742593"/>
          <a:ext cx="1325492" cy="92784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kk-KZ" sz="2700" kern="1200" dirty="0" smtClean="0"/>
            <a:t>4</a:t>
          </a:r>
          <a:endParaRPr lang="ru-RU" sz="2700" kern="1200" dirty="0"/>
        </a:p>
      </dsp:txBody>
      <dsp:txXfrm rot="-5400000">
        <a:off x="1" y="4007691"/>
        <a:ext cx="927844" cy="397648"/>
      </dsp:txXfrm>
    </dsp:sp>
    <dsp:sp modelId="{77AC2A60-41F7-4DA0-A5D9-F4DAA79A7F6C}">
      <dsp:nvSpPr>
        <dsp:cNvPr id="0" name=""/>
        <dsp:cNvSpPr/>
      </dsp:nvSpPr>
      <dsp:spPr>
        <a:xfrm rot="5400000">
          <a:off x="2522337" y="1949277"/>
          <a:ext cx="861570" cy="4050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characterized by the stabilization of the tourist area and the transition to other routes.</a:t>
          </a:r>
          <a:endParaRPr lang="ru-RU" sz="1900" kern="1200" dirty="0"/>
        </a:p>
      </dsp:txBody>
      <dsp:txXfrm rot="-5400000">
        <a:off x="927845" y="3585827"/>
        <a:ext cx="4008497" cy="77745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CED6C-61B9-4584-BD9E-45FA7046480E}" type="datetimeFigureOut">
              <a:rPr lang="ru-RU" smtClean="0"/>
              <a:t>17.07.2024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6853CE-FCCF-4593-8EAA-26A0A6F68667}" type="slidenum">
              <a:rPr lang="ru-RU" smtClean="0"/>
              <a:t>‹#›</a:t>
            </a:fld>
            <a:endParaRPr lang="ru-RU"/>
          </a:p>
        </p:txBody>
      </p:sp>
    </p:spTree>
    <p:extLst>
      <p:ext uri="{BB962C8B-B14F-4D97-AF65-F5344CB8AC3E}">
        <p14:creationId xmlns:p14="http://schemas.microsoft.com/office/powerpoint/2010/main" val="2297543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0CDBF9C-E310-4D36-8885-EFABAE6075B1}" type="slidenum">
              <a:rPr lang="ru-RU" altLang="ru-RU" smtClean="0"/>
              <a:pPr/>
              <a:t>2</a:t>
            </a:fld>
            <a:endParaRPr lang="ru-RU" altLang="ru-RU"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1728739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4" name="Rectangle 6"/>
          <p:cNvSpPr>
            <a:spLocks noGrp="1" noChangeArrowheads="1"/>
          </p:cNvSpPr>
          <p:nvPr>
            <p:ph type="ft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9pPr>
          </a:lstStyle>
          <a:p>
            <a:pPr eaLnBrk="1" hangingPunct="1"/>
            <a:r>
              <a:rPr lang="ru-RU" smtClean="0">
                <a:solidFill>
                  <a:srgbClr val="000000"/>
                </a:solidFill>
              </a:rPr>
              <a:t>1</a:t>
            </a:r>
          </a:p>
        </p:txBody>
      </p:sp>
      <p:sp>
        <p:nvSpPr>
          <p:cNvPr id="9523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cs typeface="Lucida Sans Unicode" pitchFamily="34" charset="0"/>
              </a:defRPr>
            </a:lvl9pPr>
          </a:lstStyle>
          <a:p>
            <a:pPr eaLnBrk="1" hangingPunct="1"/>
            <a:fld id="{01D5DE0F-4637-4BAE-A7A4-864E04CE07F5}" type="slidenum">
              <a:rPr lang="ru-RU" smtClean="0">
                <a:solidFill>
                  <a:srgbClr val="000000"/>
                </a:solidFill>
              </a:rPr>
              <a:pPr eaLnBrk="1" hangingPunct="1"/>
              <a:t>10</a:t>
            </a:fld>
            <a:endParaRPr lang="ru-RU" smtClean="0">
              <a:solidFill>
                <a:srgbClr val="000000"/>
              </a:solidFill>
            </a:endParaRPr>
          </a:p>
        </p:txBody>
      </p:sp>
      <p:sp>
        <p:nvSpPr>
          <p:cNvPr id="95236" name="Rectangle 1"/>
          <p:cNvSpPr>
            <a:spLocks noGrp="1" noRot="1" noChangeAspect="1" noChangeArrowheads="1" noTextEdit="1"/>
          </p:cNvSpPr>
          <p:nvPr>
            <p:ph type="sldImg"/>
          </p:nvPr>
        </p:nvSpPr>
        <p:spPr>
          <a:xfrm>
            <a:off x="1133475" y="677863"/>
            <a:ext cx="4591050" cy="3444875"/>
          </a:xfrm>
          <a:solidFill>
            <a:srgbClr val="FFFFFF"/>
          </a:solidFill>
          <a:ln/>
        </p:spPr>
      </p:sp>
      <p:sp>
        <p:nvSpPr>
          <p:cNvPr id="95237" name="Rectangle 2"/>
          <p:cNvSpPr>
            <a:spLocks noGrp="1" noChangeArrowheads="1"/>
          </p:cNvSpPr>
          <p:nvPr>
            <p:ph type="body" idx="1"/>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17.07.2024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17.07.2024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17.07.2024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17.07.2024</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17.07.2024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17.07.2024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17.07.2024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17.07.2024</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17.07.2024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17.07.2024</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17.07.2024</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17.07.2024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91680" y="1844824"/>
            <a:ext cx="4680520" cy="1894362"/>
          </a:xfrm>
        </p:spPr>
        <p:txBody>
          <a:bodyPr>
            <a:normAutofit/>
          </a:bodyPr>
          <a:lstStyle/>
          <a:p>
            <a:pPr indent="457200" algn="ctr"/>
            <a:r>
              <a:rPr lang="en-US" altLang="ru-RU" sz="2800" dirty="0">
                <a:solidFill>
                  <a:srgbClr val="FF0000"/>
                </a:solidFill>
                <a:latin typeface="Times New Roman" pitchFamily="18" charset="0"/>
                <a:cs typeface="Times New Roman" pitchFamily="18" charset="0"/>
              </a:rPr>
              <a:t>Basics of Tourism</a:t>
            </a: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a:xfrm>
            <a:off x="2286000" y="5003322"/>
            <a:ext cx="4158208" cy="1371600"/>
          </a:xfrm>
        </p:spPr>
        <p:txBody>
          <a:bodyPr/>
          <a:lstStyle/>
          <a:p>
            <a:pPr algn="ctr"/>
            <a:r>
              <a:rPr lang="en-US" altLang="ru-RU" dirty="0">
                <a:solidFill>
                  <a:srgbClr val="0033CC"/>
                </a:solidFill>
                <a:latin typeface="Times New Roman" pitchFamily="18" charset="0"/>
                <a:cs typeface="Times New Roman" pitchFamily="18" charset="0"/>
              </a:rPr>
              <a:t>PhD., Acting Associate Professor </a:t>
            </a:r>
            <a:r>
              <a:rPr lang="en-US" altLang="ru-RU" dirty="0" err="1">
                <a:solidFill>
                  <a:srgbClr val="0033CC"/>
                </a:solidFill>
                <a:latin typeface="Times New Roman" pitchFamily="18" charset="0"/>
                <a:cs typeface="Times New Roman" pitchFamily="18" charset="0"/>
              </a:rPr>
              <a:t>Nakhipbekova</a:t>
            </a:r>
            <a:r>
              <a:rPr lang="en-US" altLang="ru-RU" dirty="0">
                <a:solidFill>
                  <a:srgbClr val="0033CC"/>
                </a:solidFill>
                <a:latin typeface="Times New Roman" pitchFamily="18" charset="0"/>
                <a:cs typeface="Times New Roman" pitchFamily="18" charset="0"/>
              </a:rPr>
              <a:t> </a:t>
            </a:r>
            <a:r>
              <a:rPr lang="en-US" altLang="ru-RU" dirty="0" err="1" smtClean="0">
                <a:solidFill>
                  <a:srgbClr val="0033CC"/>
                </a:solidFill>
                <a:latin typeface="Times New Roman" pitchFamily="18" charset="0"/>
                <a:cs typeface="Times New Roman" pitchFamily="18" charset="0"/>
              </a:rPr>
              <a:t>Symbat</a:t>
            </a:r>
            <a:endParaRPr lang="ru-RU" dirty="0"/>
          </a:p>
        </p:txBody>
      </p:sp>
    </p:spTree>
    <p:extLst>
      <p:ext uri="{BB962C8B-B14F-4D97-AF65-F5344CB8AC3E}">
        <p14:creationId xmlns:p14="http://schemas.microsoft.com/office/powerpoint/2010/main" val="3949833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Line 2"/>
          <p:cNvSpPr>
            <a:spLocks noChangeShapeType="1"/>
          </p:cNvSpPr>
          <p:nvPr/>
        </p:nvSpPr>
        <p:spPr bwMode="auto">
          <a:xfrm>
            <a:off x="285750" y="285750"/>
            <a:ext cx="8496300" cy="1588"/>
          </a:xfrm>
          <a:prstGeom prst="line">
            <a:avLst/>
          </a:prstGeom>
          <a:noFill/>
          <a:ln w="2556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3" name="AutoShape 3"/>
          <p:cNvSpPr>
            <a:spLocks noChangeArrowheads="1"/>
          </p:cNvSpPr>
          <p:nvPr/>
        </p:nvSpPr>
        <p:spPr bwMode="auto">
          <a:xfrm>
            <a:off x="126042" y="287338"/>
            <a:ext cx="5505788" cy="591316"/>
          </a:xfrm>
          <a:prstGeom prst="roundRect">
            <a:avLst>
              <a:gd name="adj" fmla="val 16667"/>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lIns="90000" tIns="46800" rIns="90000" bIns="46800" anchor="ctr"/>
          <a:lstStyle/>
          <a:p>
            <a:pPr algn="ctr"/>
            <a:r>
              <a:rPr lang="en-US" sz="2000" b="1" dirty="0" smtClean="0">
                <a:latin typeface="Times New Roman" pitchFamily="18" charset="0"/>
                <a:cs typeface="Times New Roman" pitchFamily="18" charset="0"/>
              </a:rPr>
              <a:t>T</a:t>
            </a:r>
            <a:r>
              <a:rPr lang="kk-KZ" sz="2000" b="1" dirty="0" smtClean="0">
                <a:latin typeface="Times New Roman" pitchFamily="18" charset="0"/>
                <a:cs typeface="Times New Roman" pitchFamily="18" charset="0"/>
              </a:rPr>
              <a:t>ypes </a:t>
            </a:r>
            <a:r>
              <a:rPr lang="kk-KZ" sz="2000" b="1" dirty="0">
                <a:latin typeface="Times New Roman" pitchFamily="18" charset="0"/>
                <a:cs typeface="Times New Roman" pitchFamily="18" charset="0"/>
              </a:rPr>
              <a:t>of tourist </a:t>
            </a:r>
            <a:r>
              <a:rPr lang="kk-KZ" sz="2000" b="1" dirty="0" smtClean="0">
                <a:latin typeface="Times New Roman" pitchFamily="18" charset="0"/>
                <a:cs typeface="Times New Roman" pitchFamily="18" charset="0"/>
              </a:rPr>
              <a:t>centers</a:t>
            </a:r>
            <a:endParaRPr lang="ru-RU" sz="2000" b="1" dirty="0">
              <a:latin typeface="Times New Roman" pitchFamily="18" charset="0"/>
              <a:cs typeface="Times New Roman" pitchFamily="18" charset="0"/>
            </a:endParaRPr>
          </a:p>
        </p:txBody>
      </p:sp>
      <p:sp>
        <p:nvSpPr>
          <p:cNvPr id="25604" name="AutoShape 4"/>
          <p:cNvSpPr>
            <a:spLocks noChangeArrowheads="1"/>
          </p:cNvSpPr>
          <p:nvPr/>
        </p:nvSpPr>
        <p:spPr bwMode="auto">
          <a:xfrm>
            <a:off x="348781" y="904410"/>
            <a:ext cx="328612" cy="460047"/>
          </a:xfrm>
          <a:prstGeom prst="downArrow">
            <a:avLst>
              <a:gd name="adj1" fmla="val 50000"/>
              <a:gd name="adj2" fmla="val 50005"/>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wrap="none" anchor="ctr"/>
          <a:lstStyle/>
          <a:p>
            <a:endParaRPr lang="ru-RU"/>
          </a:p>
        </p:txBody>
      </p:sp>
      <p:sp>
        <p:nvSpPr>
          <p:cNvPr id="25605" name="AutoShape 5"/>
          <p:cNvSpPr>
            <a:spLocks noChangeArrowheads="1"/>
          </p:cNvSpPr>
          <p:nvPr/>
        </p:nvSpPr>
        <p:spPr bwMode="auto">
          <a:xfrm>
            <a:off x="1599612" y="878653"/>
            <a:ext cx="328613" cy="460047"/>
          </a:xfrm>
          <a:prstGeom prst="downArrow">
            <a:avLst>
              <a:gd name="adj1" fmla="val 50000"/>
              <a:gd name="adj2" fmla="val 50005"/>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wrap="none" anchor="ctr"/>
          <a:lstStyle/>
          <a:p>
            <a:endParaRPr lang="ru-RU"/>
          </a:p>
        </p:txBody>
      </p:sp>
      <p:sp>
        <p:nvSpPr>
          <p:cNvPr id="25606" name="AutoShape 6"/>
          <p:cNvSpPr>
            <a:spLocks noChangeArrowheads="1"/>
          </p:cNvSpPr>
          <p:nvPr/>
        </p:nvSpPr>
        <p:spPr bwMode="auto">
          <a:xfrm>
            <a:off x="2827092" y="904410"/>
            <a:ext cx="328612" cy="460047"/>
          </a:xfrm>
          <a:prstGeom prst="downArrow">
            <a:avLst>
              <a:gd name="adj1" fmla="val 50000"/>
              <a:gd name="adj2" fmla="val 50005"/>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wrap="none" anchor="ctr"/>
          <a:lstStyle/>
          <a:p>
            <a:endParaRPr lang="ru-RU"/>
          </a:p>
        </p:txBody>
      </p:sp>
      <p:sp>
        <p:nvSpPr>
          <p:cNvPr id="25607" name="AutoShape 7"/>
          <p:cNvSpPr>
            <a:spLocks noChangeArrowheads="1"/>
          </p:cNvSpPr>
          <p:nvPr/>
        </p:nvSpPr>
        <p:spPr bwMode="auto">
          <a:xfrm>
            <a:off x="3735419" y="942742"/>
            <a:ext cx="316358" cy="383381"/>
          </a:xfrm>
          <a:prstGeom prst="downArrow">
            <a:avLst>
              <a:gd name="adj1" fmla="val 50000"/>
              <a:gd name="adj2" fmla="val 50005"/>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wrap="none" anchor="ctr"/>
          <a:lstStyle/>
          <a:p>
            <a:endParaRPr lang="ru-RU"/>
          </a:p>
        </p:txBody>
      </p:sp>
      <p:sp>
        <p:nvSpPr>
          <p:cNvPr id="25608" name="AutoShape 8"/>
          <p:cNvSpPr>
            <a:spLocks noChangeArrowheads="1"/>
          </p:cNvSpPr>
          <p:nvPr/>
        </p:nvSpPr>
        <p:spPr bwMode="auto">
          <a:xfrm>
            <a:off x="4788024" y="950574"/>
            <a:ext cx="328613" cy="460047"/>
          </a:xfrm>
          <a:prstGeom prst="downArrow">
            <a:avLst>
              <a:gd name="adj1" fmla="val 50000"/>
              <a:gd name="adj2" fmla="val 50005"/>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3"/>
              </a:srgbClr>
            </a:outerShdw>
          </a:effectLst>
        </p:spPr>
        <p:txBody>
          <a:bodyPr wrap="none" anchor="ctr"/>
          <a:lstStyle/>
          <a:p>
            <a:endParaRPr lang="ru-RU"/>
          </a:p>
        </p:txBody>
      </p:sp>
      <p:sp>
        <p:nvSpPr>
          <p:cNvPr id="15" name="AutoShape 3"/>
          <p:cNvSpPr>
            <a:spLocks noChangeArrowheads="1"/>
          </p:cNvSpPr>
          <p:nvPr/>
        </p:nvSpPr>
        <p:spPr bwMode="auto">
          <a:xfrm>
            <a:off x="0" y="1338701"/>
            <a:ext cx="1026174" cy="5330659"/>
          </a:xfrm>
          <a:prstGeom prst="roundRect">
            <a:avLst>
              <a:gd name="adj" fmla="val 15100"/>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4"/>
              </a:srgbClr>
            </a:outerShdw>
          </a:effectLst>
        </p:spPr>
        <p:txBody>
          <a:bodyPr vert="vert270"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kk-KZ" sz="1600" b="1" dirty="0">
                <a:latin typeface="Times New Roman" pitchFamily="18" charset="0"/>
                <a:cs typeface="Times New Roman" pitchFamily="18" charset="0"/>
              </a:rPr>
              <a:t>Аксиологиялық туристік орталық </a:t>
            </a:r>
            <a:r>
              <a:rPr lang="kk-KZ" sz="1600" dirty="0">
                <a:latin typeface="Times New Roman" pitchFamily="18" charset="0"/>
                <a:cs typeface="Times New Roman" pitchFamily="18" charset="0"/>
              </a:rPr>
              <a:t>– мәдени-тарихи мұраны, діни ағымдарды, этнографиялық, фестивальдардың және конгресстердің өткізілуімен байланысты туристердің қажеттіліктерін </a:t>
            </a:r>
            <a:r>
              <a:rPr lang="kk-KZ" sz="1600" dirty="0" smtClean="0">
                <a:latin typeface="Times New Roman" pitchFamily="18" charset="0"/>
                <a:cs typeface="Times New Roman" pitchFamily="18" charset="0"/>
              </a:rPr>
              <a:t>қанағаттандыру</a:t>
            </a:r>
            <a:endParaRPr lang="ru-RU" sz="1600" dirty="0">
              <a:solidFill>
                <a:srgbClr val="000000"/>
              </a:solidFill>
              <a:latin typeface="Arial" charset="0"/>
            </a:endParaRPr>
          </a:p>
        </p:txBody>
      </p:sp>
      <p:sp>
        <p:nvSpPr>
          <p:cNvPr id="16" name="AutoShape 3"/>
          <p:cNvSpPr>
            <a:spLocks noChangeArrowheads="1"/>
          </p:cNvSpPr>
          <p:nvPr/>
        </p:nvSpPr>
        <p:spPr bwMode="auto">
          <a:xfrm>
            <a:off x="1121295" y="1351932"/>
            <a:ext cx="1146450" cy="5355707"/>
          </a:xfrm>
          <a:prstGeom prst="roundRect">
            <a:avLst>
              <a:gd name="adj" fmla="val 16667"/>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4"/>
              </a:srgbClr>
            </a:outerShdw>
          </a:effectLst>
        </p:spPr>
        <p:txBody>
          <a:bodyPr vert="vert270"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kk-KZ" sz="1600" b="1" dirty="0">
                <a:latin typeface="Times New Roman" pitchFamily="18" charset="0"/>
                <a:cs typeface="Times New Roman" pitchFamily="18" charset="0"/>
              </a:rPr>
              <a:t>Экологиялық түрдегі туристік орталықтар </a:t>
            </a:r>
            <a:r>
              <a:rPr lang="kk-KZ" sz="1600" dirty="0">
                <a:latin typeface="Times New Roman" pitchFamily="18" charset="0"/>
                <a:cs typeface="Times New Roman" pitchFamily="18" charset="0"/>
              </a:rPr>
              <a:t>экологиялық туризм маршруты өтетін табиғи ландшафттар, ұлттық парктер мен қорықтар, аңшылық-балықшылық ресурстар, көзтартатын акваторийлардан тұратын табиғи </a:t>
            </a:r>
            <a:r>
              <a:rPr lang="kk-KZ" sz="1600" dirty="0" smtClean="0">
                <a:latin typeface="Times New Roman" pitchFamily="18" charset="0"/>
                <a:cs typeface="Times New Roman" pitchFamily="18" charset="0"/>
              </a:rPr>
              <a:t>құндылықтар</a:t>
            </a:r>
            <a:endParaRPr lang="ru-RU" sz="1600" dirty="0">
              <a:solidFill>
                <a:srgbClr val="000000"/>
              </a:solidFill>
              <a:latin typeface="Arial" charset="0"/>
            </a:endParaRPr>
          </a:p>
        </p:txBody>
      </p:sp>
      <p:sp>
        <p:nvSpPr>
          <p:cNvPr id="17" name="AutoShape 3"/>
          <p:cNvSpPr>
            <a:spLocks noChangeArrowheads="1"/>
          </p:cNvSpPr>
          <p:nvPr/>
        </p:nvSpPr>
        <p:spPr bwMode="auto">
          <a:xfrm>
            <a:off x="2415334" y="1414523"/>
            <a:ext cx="1004538" cy="5330659"/>
          </a:xfrm>
          <a:prstGeom prst="roundRect">
            <a:avLst>
              <a:gd name="adj" fmla="val 16667"/>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4"/>
              </a:srgbClr>
            </a:outerShdw>
          </a:effectLst>
        </p:spPr>
        <p:txBody>
          <a:bodyPr vert="vert270"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kk-KZ" sz="1600" b="1" dirty="0">
                <a:latin typeface="Times New Roman" pitchFamily="18" charset="0"/>
                <a:cs typeface="Times New Roman" pitchFamily="18" charset="0"/>
              </a:rPr>
              <a:t>Рекреациялық түрдегі туристік орталықтар </a:t>
            </a:r>
            <a:r>
              <a:rPr lang="kk-KZ" sz="1600" dirty="0">
                <a:latin typeface="Times New Roman" pitchFamily="18" charset="0"/>
                <a:cs typeface="Times New Roman" pitchFamily="18" charset="0"/>
              </a:rPr>
              <a:t>– санаторлы-курорттық қызмет көрсетудің негізінде сауықтыру қызметтерін ұсынатын туристік орталықардан </a:t>
            </a:r>
            <a:r>
              <a:rPr lang="kk-KZ" sz="1600" dirty="0" smtClean="0">
                <a:latin typeface="Times New Roman" pitchFamily="18" charset="0"/>
                <a:cs typeface="Times New Roman" pitchFamily="18" charset="0"/>
              </a:rPr>
              <a:t>құралады</a:t>
            </a:r>
            <a:endParaRPr lang="ru-RU" sz="1600" dirty="0">
              <a:solidFill>
                <a:srgbClr val="000000"/>
              </a:solidFill>
              <a:latin typeface="Arial" charset="0"/>
            </a:endParaRPr>
          </a:p>
        </p:txBody>
      </p:sp>
      <p:sp>
        <p:nvSpPr>
          <p:cNvPr id="18" name="AutoShape 3"/>
          <p:cNvSpPr>
            <a:spLocks noChangeArrowheads="1"/>
          </p:cNvSpPr>
          <p:nvPr/>
        </p:nvSpPr>
        <p:spPr bwMode="auto">
          <a:xfrm>
            <a:off x="3497554" y="1447788"/>
            <a:ext cx="792088" cy="5330659"/>
          </a:xfrm>
          <a:prstGeom prst="roundRect">
            <a:avLst>
              <a:gd name="adj" fmla="val 16667"/>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4"/>
              </a:srgbClr>
            </a:outerShdw>
          </a:effectLst>
        </p:spPr>
        <p:txBody>
          <a:bodyPr vert="vert270"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kk-KZ" sz="1600" b="1" dirty="0">
                <a:latin typeface="Times New Roman" pitchFamily="18" charset="0"/>
                <a:cs typeface="Times New Roman" pitchFamily="18" charset="0"/>
              </a:rPr>
              <a:t>Таулы үлгідегі туристік орталықтар </a:t>
            </a:r>
            <a:r>
              <a:rPr lang="kk-KZ" sz="1600" dirty="0">
                <a:latin typeface="Times New Roman" pitchFamily="18" charset="0"/>
                <a:cs typeface="Times New Roman" pitchFamily="18" charset="0"/>
              </a:rPr>
              <a:t>– экстремалды қызмет пен таулы жерлерде белсенді демалыспен байланысты туристік қажеттіліктерге бағытталады</a:t>
            </a:r>
            <a:endParaRPr lang="ru-RU" sz="1600" dirty="0">
              <a:solidFill>
                <a:srgbClr val="000000"/>
              </a:solidFill>
              <a:latin typeface="Arial" charset="0"/>
            </a:endParaRPr>
          </a:p>
        </p:txBody>
      </p:sp>
      <p:sp>
        <p:nvSpPr>
          <p:cNvPr id="19" name="AutoShape 3"/>
          <p:cNvSpPr>
            <a:spLocks noChangeArrowheads="1"/>
          </p:cNvSpPr>
          <p:nvPr/>
        </p:nvSpPr>
        <p:spPr bwMode="auto">
          <a:xfrm>
            <a:off x="4378721" y="1500892"/>
            <a:ext cx="1253108" cy="5330659"/>
          </a:xfrm>
          <a:prstGeom prst="roundRect">
            <a:avLst>
              <a:gd name="adj" fmla="val 16667"/>
            </a:avLst>
          </a:prstGeom>
          <a:gradFill rotWithShape="0">
            <a:gsLst>
              <a:gs pos="0">
                <a:srgbClr val="E8E8FA"/>
              </a:gs>
              <a:gs pos="100000">
                <a:srgbClr val="A8A8EA"/>
              </a:gs>
            </a:gsLst>
            <a:lin ang="16200000" scaled="1"/>
          </a:gradFill>
          <a:ln w="9360">
            <a:solidFill>
              <a:srgbClr val="2F2F98"/>
            </a:solidFill>
            <a:miter lim="800000"/>
            <a:headEnd/>
            <a:tailEnd/>
          </a:ln>
          <a:effectLst>
            <a:outerShdw dist="20160" dir="5400000" algn="ctr" rotWithShape="0">
              <a:srgbClr val="000000">
                <a:alpha val="38034"/>
              </a:srgbClr>
            </a:outerShdw>
          </a:effectLst>
        </p:spPr>
        <p:txBody>
          <a:bodyPr vert="vert270"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kk-KZ" sz="1600" b="1" dirty="0">
                <a:latin typeface="Times New Roman" pitchFamily="18" charset="0"/>
                <a:cs typeface="Times New Roman" pitchFamily="18" charset="0"/>
              </a:rPr>
              <a:t>Сумен байланысты туристік орталықтар </a:t>
            </a:r>
            <a:r>
              <a:rPr lang="kk-KZ" sz="1600" dirty="0">
                <a:latin typeface="Times New Roman" pitchFamily="18" charset="0"/>
                <a:cs typeface="Times New Roman" pitchFamily="18" charset="0"/>
              </a:rPr>
              <a:t>– су қоймаларының маңында орналасқан туристік </a:t>
            </a:r>
            <a:r>
              <a:rPr lang="kk-KZ" sz="1600" dirty="0" smtClean="0">
                <a:latin typeface="Times New Roman" pitchFamily="18" charset="0"/>
                <a:cs typeface="Times New Roman" pitchFamily="18" charset="0"/>
              </a:rPr>
              <a:t>орталықтар. </a:t>
            </a:r>
            <a:r>
              <a:rPr lang="kk-KZ" sz="1600" dirty="0">
                <a:latin typeface="Times New Roman" pitchFamily="18" charset="0"/>
                <a:cs typeface="Times New Roman" pitchFamily="18" charset="0"/>
              </a:rPr>
              <a:t>Олар жағада белсенді (ойындар), белсенді емес (пляждық), суда (каноэда жүзу, серфинг және т.б.) немесе су астында (дайвинг) қызмет </a:t>
            </a:r>
            <a:r>
              <a:rPr lang="kk-KZ" sz="1600" dirty="0" smtClean="0">
                <a:latin typeface="Times New Roman" pitchFamily="18" charset="0"/>
                <a:cs typeface="Times New Roman" pitchFamily="18" charset="0"/>
              </a:rPr>
              <a:t>көрсету</a:t>
            </a:r>
            <a:endParaRPr lang="ru-RU" sz="1600" dirty="0">
              <a:solidFill>
                <a:srgbClr val="000000"/>
              </a:solidFill>
              <a:latin typeface="Arial" charset="0"/>
            </a:endParaRPr>
          </a:p>
        </p:txBody>
      </p:sp>
    </p:spTree>
    <p:extLst>
      <p:ext uri="{BB962C8B-B14F-4D97-AF65-F5344CB8AC3E}">
        <p14:creationId xmlns:p14="http://schemas.microsoft.com/office/powerpoint/2010/main" val="165193944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officeArt object"/>
          <p:cNvGrpSpPr>
            <a:grpSpLocks/>
          </p:cNvGrpSpPr>
          <p:nvPr/>
        </p:nvGrpSpPr>
        <p:grpSpPr bwMode="auto">
          <a:xfrm>
            <a:off x="323528" y="908645"/>
            <a:ext cx="5710547" cy="3730416"/>
            <a:chOff x="0" y="0"/>
            <a:chExt cx="54461" cy="20116"/>
          </a:xfrm>
        </p:grpSpPr>
        <p:grpSp>
          <p:nvGrpSpPr>
            <p:cNvPr id="6" name="Group 1073741827"/>
            <p:cNvGrpSpPr>
              <a:grpSpLocks/>
            </p:cNvGrpSpPr>
            <p:nvPr/>
          </p:nvGrpSpPr>
          <p:grpSpPr bwMode="auto">
            <a:xfrm>
              <a:off x="0" y="6147"/>
              <a:ext cx="22580" cy="8928"/>
              <a:chOff x="0" y="0"/>
              <a:chExt cx="22580" cy="8927"/>
            </a:xfrm>
          </p:grpSpPr>
          <p:sp>
            <p:nvSpPr>
              <p:cNvPr id="21" name="Shape 1073741825"/>
              <p:cNvSpPr>
                <a:spLocks noChangeArrowheads="1"/>
              </p:cNvSpPr>
              <p:nvPr/>
            </p:nvSpPr>
            <p:spPr bwMode="auto">
              <a:xfrm>
                <a:off x="0" y="0"/>
                <a:ext cx="22580" cy="8927"/>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sz="2800"/>
              </a:p>
            </p:txBody>
          </p:sp>
          <p:sp>
            <p:nvSpPr>
              <p:cNvPr id="22" name="Shape 1073741826"/>
              <p:cNvSpPr txBox="1">
                <a:spLocks noChangeArrowheads="1"/>
              </p:cNvSpPr>
              <p:nvPr/>
            </p:nvSpPr>
            <p:spPr bwMode="auto">
              <a:xfrm>
                <a:off x="3306" y="1307"/>
                <a:ext cx="15968" cy="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p>
                <a:pPr lvl="0" algn="ctr" fontAlgn="base">
                  <a:spcBef>
                    <a:spcPct val="0"/>
                  </a:spcBef>
                  <a:spcAft>
                    <a:spcPct val="0"/>
                  </a:spcAft>
                </a:pPr>
                <a:r>
                  <a:rPr lang="en-US" sz="2800" dirty="0">
                    <a:latin typeface="Times New Roman" pitchFamily="18" charset="0"/>
                    <a:ea typeface="Times New Roman" pitchFamily="18" charset="0"/>
                    <a:cs typeface="Times New Roman" pitchFamily="18" charset="0"/>
                  </a:rPr>
                  <a:t>Tourist services market</a:t>
                </a:r>
                <a:endParaRPr kumimoji="0" lang="kk-KZ" sz="28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7" name="Group 1073741830"/>
            <p:cNvGrpSpPr>
              <a:grpSpLocks/>
            </p:cNvGrpSpPr>
            <p:nvPr/>
          </p:nvGrpSpPr>
          <p:grpSpPr bwMode="auto">
            <a:xfrm>
              <a:off x="32051" y="6147"/>
              <a:ext cx="22201" cy="8936"/>
              <a:chOff x="0" y="0"/>
              <a:chExt cx="22201" cy="8936"/>
            </a:xfrm>
          </p:grpSpPr>
          <p:sp>
            <p:nvSpPr>
              <p:cNvPr id="19" name="Shape 1073741828"/>
              <p:cNvSpPr>
                <a:spLocks noChangeArrowheads="1"/>
              </p:cNvSpPr>
              <p:nvPr/>
            </p:nvSpPr>
            <p:spPr bwMode="auto">
              <a:xfrm>
                <a:off x="0" y="0"/>
                <a:ext cx="22201" cy="8936"/>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sz="2800"/>
              </a:p>
            </p:txBody>
          </p:sp>
          <p:sp>
            <p:nvSpPr>
              <p:cNvPr id="20" name="Shape 1073741829"/>
              <p:cNvSpPr txBox="1">
                <a:spLocks noChangeArrowheads="1"/>
              </p:cNvSpPr>
              <p:nvPr/>
            </p:nvSpPr>
            <p:spPr bwMode="auto">
              <a:xfrm>
                <a:off x="3251" y="1308"/>
                <a:ext cx="15699" cy="6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p>
                <a:pPr lvl="0" algn="ctr" fontAlgn="base">
                  <a:spcBef>
                    <a:spcPct val="0"/>
                  </a:spcBef>
                  <a:spcAft>
                    <a:spcPct val="0"/>
                  </a:spcAft>
                </a:pPr>
                <a:r>
                  <a:rPr lang="en-US" sz="2800" dirty="0">
                    <a:latin typeface="Times New Roman" pitchFamily="18" charset="0"/>
                    <a:ea typeface="Times New Roman" pitchFamily="18" charset="0"/>
                    <a:cs typeface="Times New Roman" pitchFamily="18" charset="0"/>
                  </a:rPr>
                  <a:t>Tourist destination</a:t>
                </a:r>
                <a:endParaRPr kumimoji="0" lang="kk-KZ" sz="2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8" name="Shape 1073741831"/>
            <p:cNvSpPr>
              <a:spLocks noChangeArrowheads="1"/>
            </p:cNvSpPr>
            <p:nvPr/>
          </p:nvSpPr>
          <p:spPr bwMode="auto">
            <a:xfrm>
              <a:off x="24214" y="7995"/>
              <a:ext cx="7070" cy="2286"/>
            </a:xfrm>
            <a:prstGeom prst="rightArrow">
              <a:avLst>
                <a:gd name="adj1" fmla="val 50000"/>
                <a:gd name="adj2" fmla="val 77318"/>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sz="2800"/>
            </a:p>
          </p:txBody>
        </p:sp>
        <p:sp>
          <p:nvSpPr>
            <p:cNvPr id="9" name="Shape 1073741832"/>
            <p:cNvSpPr>
              <a:spLocks noChangeArrowheads="1"/>
            </p:cNvSpPr>
            <p:nvPr/>
          </p:nvSpPr>
          <p:spPr bwMode="auto">
            <a:xfrm rot="10800000">
              <a:off x="23669" y="10924"/>
              <a:ext cx="6526" cy="2179"/>
            </a:xfrm>
            <a:prstGeom prst="rightArrow">
              <a:avLst>
                <a:gd name="adj1" fmla="val 50000"/>
                <a:gd name="adj2" fmla="val 74874"/>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sz="2800"/>
            </a:p>
          </p:txBody>
        </p:sp>
        <p:grpSp>
          <p:nvGrpSpPr>
            <p:cNvPr id="10" name="Group 1073741835"/>
            <p:cNvGrpSpPr>
              <a:grpSpLocks/>
            </p:cNvGrpSpPr>
            <p:nvPr/>
          </p:nvGrpSpPr>
          <p:grpSpPr bwMode="auto">
            <a:xfrm>
              <a:off x="0" y="0"/>
              <a:ext cx="25039" cy="6147"/>
              <a:chOff x="0" y="0"/>
              <a:chExt cx="25039" cy="6147"/>
            </a:xfrm>
          </p:grpSpPr>
          <p:sp>
            <p:nvSpPr>
              <p:cNvPr id="17" name="Shape 1073741833"/>
              <p:cNvSpPr>
                <a:spLocks noChangeArrowheads="1"/>
              </p:cNvSpPr>
              <p:nvPr/>
            </p:nvSpPr>
            <p:spPr bwMode="auto">
              <a:xfrm>
                <a:off x="0" y="0"/>
                <a:ext cx="25039" cy="6147"/>
              </a:xfrm>
              <a:prstGeom prst="rect">
                <a:avLst/>
              </a:prstGeom>
              <a:solidFill>
                <a:srgbClr val="FFFFFF"/>
              </a:solidFill>
              <a:ln>
                <a:noFill/>
              </a:ln>
              <a:extLst>
                <a:ext uri="{91240B29-F687-4F45-9708-019B960494DF}">
                  <a14:hiddenLine xmlns:a14="http://schemas.microsoft.com/office/drawing/2010/main" w="12700">
                    <a:solidFill>
                      <a:srgbClr val="000000"/>
                    </a:solidFill>
                    <a:miter lim="400000"/>
                    <a:headEnd/>
                    <a:tailEnd/>
                  </a14:hiddenLine>
                </a:ext>
              </a:extLst>
            </p:spPr>
            <p:txBody>
              <a:bodyPr vert="horz" wrap="square" lIns="91440" tIns="45720" rIns="91440" bIns="45720" numCol="1" anchor="t" anchorCtr="0" compatLnSpc="1">
                <a:prstTxWarp prst="textNoShape">
                  <a:avLst/>
                </a:prstTxWarp>
              </a:bodyPr>
              <a:lstStyle/>
              <a:p>
                <a:endParaRPr lang="ru-RU" sz="2800"/>
              </a:p>
            </p:txBody>
          </p:sp>
          <p:sp>
            <p:nvSpPr>
              <p:cNvPr id="18" name="Shape 1073741834"/>
              <p:cNvSpPr txBox="1">
                <a:spLocks noChangeArrowheads="1"/>
              </p:cNvSpPr>
              <p:nvPr/>
            </p:nvSpPr>
            <p:spPr bwMode="auto">
              <a:xfrm>
                <a:off x="0" y="0"/>
                <a:ext cx="25039" cy="6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p>
                <a:pPr lvl="0" algn="ctr" fontAlgn="base">
                  <a:spcBef>
                    <a:spcPct val="0"/>
                  </a:spcBef>
                  <a:spcAft>
                    <a:spcPct val="0"/>
                  </a:spcAft>
                </a:pPr>
                <a:endParaRPr kumimoji="0" lang="kk-KZ" sz="2000" b="1"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11" name="Group 1073741838"/>
            <p:cNvGrpSpPr>
              <a:grpSpLocks/>
            </p:cNvGrpSpPr>
            <p:nvPr/>
          </p:nvGrpSpPr>
          <p:grpSpPr bwMode="auto">
            <a:xfrm>
              <a:off x="27427" y="0"/>
              <a:ext cx="27034" cy="6147"/>
              <a:chOff x="-5713" y="0"/>
              <a:chExt cx="27033" cy="6147"/>
            </a:xfrm>
          </p:grpSpPr>
          <p:sp>
            <p:nvSpPr>
              <p:cNvPr id="15" name="Shape 1073741836"/>
              <p:cNvSpPr>
                <a:spLocks noChangeArrowheads="1"/>
              </p:cNvSpPr>
              <p:nvPr/>
            </p:nvSpPr>
            <p:spPr bwMode="auto">
              <a:xfrm>
                <a:off x="0" y="0"/>
                <a:ext cx="20493" cy="6147"/>
              </a:xfrm>
              <a:prstGeom prst="rect">
                <a:avLst/>
              </a:prstGeom>
              <a:solidFill>
                <a:srgbClr val="FFFFFF"/>
              </a:solidFill>
              <a:ln>
                <a:noFill/>
              </a:ln>
              <a:extLst>
                <a:ext uri="{91240B29-F687-4F45-9708-019B960494DF}">
                  <a14:hiddenLine xmlns:a14="http://schemas.microsoft.com/office/drawing/2010/main" w="12700">
                    <a:solidFill>
                      <a:srgbClr val="000000"/>
                    </a:solidFill>
                    <a:miter lim="400000"/>
                    <a:headEnd/>
                    <a:tailEnd/>
                  </a14:hiddenLine>
                </a:ext>
              </a:extLst>
            </p:spPr>
            <p:txBody>
              <a:bodyPr vert="horz" wrap="square" lIns="91440" tIns="45720" rIns="91440" bIns="45720" numCol="1" anchor="t" anchorCtr="0" compatLnSpc="1">
                <a:prstTxWarp prst="textNoShape">
                  <a:avLst/>
                </a:prstTxWarp>
              </a:bodyPr>
              <a:lstStyle/>
              <a:p>
                <a:endParaRPr lang="ru-RU" sz="2800"/>
              </a:p>
            </p:txBody>
          </p:sp>
          <p:sp>
            <p:nvSpPr>
              <p:cNvPr id="16" name="Shape 1073741837"/>
              <p:cNvSpPr txBox="1">
                <a:spLocks noChangeArrowheads="1"/>
              </p:cNvSpPr>
              <p:nvPr/>
            </p:nvSpPr>
            <p:spPr bwMode="auto">
              <a:xfrm>
                <a:off x="-5713" y="600"/>
                <a:ext cx="27033" cy="5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p>
                <a:pPr lvl="0" algn="ctr" fontAlgn="base">
                  <a:spcBef>
                    <a:spcPct val="0"/>
                  </a:spcBef>
                  <a:spcAft>
                    <a:spcPct val="0"/>
                  </a:spcAft>
                </a:pPr>
                <a:endParaRPr kumimoji="0" lang="kk-KZ" sz="2000" b="1"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12" name="Group 1073741841"/>
            <p:cNvGrpSpPr>
              <a:grpSpLocks/>
            </p:cNvGrpSpPr>
            <p:nvPr/>
          </p:nvGrpSpPr>
          <p:grpSpPr bwMode="auto">
            <a:xfrm>
              <a:off x="21714" y="13103"/>
              <a:ext cx="11426" cy="7013"/>
              <a:chOff x="0" y="0"/>
              <a:chExt cx="11426" cy="7013"/>
            </a:xfrm>
          </p:grpSpPr>
          <p:sp>
            <p:nvSpPr>
              <p:cNvPr id="13" name="Shape 1073741839"/>
              <p:cNvSpPr>
                <a:spLocks noChangeArrowheads="1"/>
              </p:cNvSpPr>
              <p:nvPr/>
            </p:nvSpPr>
            <p:spPr bwMode="auto">
              <a:xfrm>
                <a:off x="0" y="0"/>
                <a:ext cx="11426" cy="7013"/>
              </a:xfrm>
              <a:prstGeom prst="rect">
                <a:avLst/>
              </a:prstGeom>
              <a:solidFill>
                <a:srgbClr val="FFFFFF"/>
              </a:solidFill>
              <a:ln>
                <a:noFill/>
              </a:ln>
              <a:extLst>
                <a:ext uri="{91240B29-F687-4F45-9708-019B960494DF}">
                  <a14:hiddenLine xmlns:a14="http://schemas.microsoft.com/office/drawing/2010/main" w="12700">
                    <a:solidFill>
                      <a:srgbClr val="000000"/>
                    </a:solidFill>
                    <a:miter lim="400000"/>
                    <a:headEnd/>
                    <a:tailEnd/>
                  </a14:hiddenLine>
                </a:ext>
              </a:extLst>
            </p:spPr>
            <p:txBody>
              <a:bodyPr vert="horz" wrap="square" lIns="91440" tIns="45720" rIns="91440" bIns="45720" numCol="1" anchor="t" anchorCtr="0" compatLnSpc="1">
                <a:prstTxWarp prst="textNoShape">
                  <a:avLst/>
                </a:prstTxWarp>
              </a:bodyPr>
              <a:lstStyle/>
              <a:p>
                <a:endParaRPr lang="ru-RU" sz="2800"/>
              </a:p>
            </p:txBody>
          </p:sp>
          <p:sp>
            <p:nvSpPr>
              <p:cNvPr id="14" name="Shape 1073741840"/>
              <p:cNvSpPr txBox="1">
                <a:spLocks noChangeArrowheads="1"/>
              </p:cNvSpPr>
              <p:nvPr/>
            </p:nvSpPr>
            <p:spPr bwMode="auto">
              <a:xfrm>
                <a:off x="0" y="0"/>
                <a:ext cx="11426" cy="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20" tIns="45720" rIns="45720" bIns="45720" numCol="1" anchor="t" anchorCtr="0" compatLnSpc="1">
                <a:prstTxWarp prst="textNoShape">
                  <a:avLst/>
                </a:prstTxWarp>
              </a:bodyPr>
              <a:lstStyle/>
              <a:p>
                <a:pPr lvl="0" algn="ctr" fontAlgn="base">
                  <a:spcBef>
                    <a:spcPct val="0"/>
                  </a:spcBef>
                  <a:spcAft>
                    <a:spcPct val="0"/>
                  </a:spcAft>
                </a:pPr>
                <a:r>
                  <a:rPr lang="en-US" sz="2800" dirty="0">
                    <a:latin typeface="Times New Roman" pitchFamily="18" charset="0"/>
                    <a:ea typeface="Times New Roman" pitchFamily="18" charset="0"/>
                    <a:cs typeface="Times New Roman" pitchFamily="18" charset="0"/>
                  </a:rPr>
                  <a:t>Transit zone</a:t>
                </a:r>
                <a:endParaRPr kumimoji="0" lang="kk-KZ" sz="2800" b="0" i="0" u="none" strike="noStrike" cap="none" normalizeH="0" baseline="0" dirty="0" smtClean="0">
                  <a:ln>
                    <a:noFill/>
                  </a:ln>
                  <a:solidFill>
                    <a:schemeClr val="tx1"/>
                  </a:solidFill>
                  <a:effectLst/>
                  <a:latin typeface="Arial" pitchFamily="34" charset="0"/>
                  <a:cs typeface="Arial" pitchFamily="34" charset="0"/>
                </a:endParaRPr>
              </a:p>
            </p:txBody>
          </p:sp>
        </p:grpSp>
      </p:grpSp>
      <p:sp>
        <p:nvSpPr>
          <p:cNvPr id="23" name="Rectangle 25"/>
          <p:cNvSpPr>
            <a:spLocks noChangeArrowheads="1"/>
          </p:cNvSpPr>
          <p:nvPr/>
        </p:nvSpPr>
        <p:spPr bwMode="auto">
          <a:xfrm>
            <a:off x="412440" y="4375513"/>
            <a:ext cx="502868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539750" algn="l"/>
              </a:tabLst>
            </a:pPr>
            <a:endPar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algn="ctr" eaLnBrk="0" fontAlgn="base" hangingPunct="0">
              <a:spcBef>
                <a:spcPct val="0"/>
              </a:spcBef>
              <a:spcAft>
                <a:spcPct val="0"/>
              </a:spcAft>
              <a:tabLst>
                <a:tab pos="539750" algn="l"/>
              </a:tabLst>
            </a:pPr>
            <a:r>
              <a:rPr kumimoji="0" lang="ru-RU"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en-US" sz="3200" b="1" dirty="0">
                <a:latin typeface="Times New Roman" pitchFamily="18" charset="0"/>
                <a:ea typeface="Times New Roman" pitchFamily="18" charset="0"/>
                <a:cs typeface="Times New Roman" pitchFamily="18" charset="0"/>
              </a:rPr>
              <a:t>Tourist destination concept</a:t>
            </a:r>
            <a:endParaRPr kumimoji="0" lang="kk-KZ"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2"/>
          <p:cNvSpPr/>
          <p:nvPr/>
        </p:nvSpPr>
        <p:spPr>
          <a:xfrm>
            <a:off x="721869" y="836712"/>
            <a:ext cx="187849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dirty="0">
                <a:latin typeface="Times New Roman" pitchFamily="18" charset="0"/>
                <a:ea typeface="Times New Roman" pitchFamily="18" charset="0"/>
                <a:cs typeface="Times New Roman" pitchFamily="18" charset="0"/>
              </a:rPr>
              <a:t>Tourist sending area</a:t>
            </a:r>
            <a:endParaRPr lang="kk-KZ" b="1" dirty="0">
              <a:solidFill>
                <a:schemeClr val="tx1"/>
              </a:solidFill>
              <a:latin typeface="Arial" pitchFamily="34" charset="0"/>
              <a:cs typeface="Arial" pitchFamily="34" charset="0"/>
            </a:endParaRPr>
          </a:p>
          <a:p>
            <a:pPr algn="ctr"/>
            <a:endParaRPr lang="ru-RU" dirty="0"/>
          </a:p>
        </p:txBody>
      </p:sp>
      <p:sp>
        <p:nvSpPr>
          <p:cNvPr id="24" name="Прямоугольник 23"/>
          <p:cNvSpPr/>
          <p:nvPr/>
        </p:nvSpPr>
        <p:spPr>
          <a:xfrm>
            <a:off x="3933664" y="817883"/>
            <a:ext cx="187849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spcBef>
                <a:spcPct val="0"/>
              </a:spcBef>
              <a:spcAft>
                <a:spcPct val="0"/>
              </a:spcAft>
            </a:pPr>
            <a:r>
              <a:rPr lang="en-US" b="1" dirty="0" smtClean="0">
                <a:latin typeface="Times New Roman" pitchFamily="18" charset="0"/>
                <a:ea typeface="Times New Roman" pitchFamily="18" charset="0"/>
                <a:cs typeface="Times New Roman" pitchFamily="18" charset="0"/>
              </a:rPr>
              <a:t>Tourist receiving </a:t>
            </a:r>
            <a:r>
              <a:rPr lang="en-US" b="1" dirty="0">
                <a:latin typeface="Times New Roman" pitchFamily="18" charset="0"/>
                <a:ea typeface="Times New Roman" pitchFamily="18" charset="0"/>
                <a:cs typeface="Times New Roman" pitchFamily="18" charset="0"/>
              </a:rPr>
              <a:t>area </a:t>
            </a:r>
            <a:endParaRPr lang="kk-KZ" b="1" dirty="0">
              <a:solidFill>
                <a:schemeClr val="tx1"/>
              </a:solidFill>
              <a:latin typeface="Arial" pitchFamily="34" charset="0"/>
              <a:cs typeface="Arial" pitchFamily="34" charset="0"/>
            </a:endParaRPr>
          </a:p>
          <a:p>
            <a:pPr algn="ctr"/>
            <a:endParaRPr lang="ru-RU" dirty="0"/>
          </a:p>
        </p:txBody>
      </p:sp>
      <p:cxnSp>
        <p:nvCxnSpPr>
          <p:cNvPr id="25" name="Прямая со стрелкой 24"/>
          <p:cNvCxnSpPr/>
          <p:nvPr/>
        </p:nvCxnSpPr>
        <p:spPr>
          <a:xfrm>
            <a:off x="1507349" y="1751112"/>
            <a:ext cx="0" cy="2640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3537" y="1766851"/>
            <a:ext cx="158750" cy="34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59667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5920" y="152502"/>
            <a:ext cx="6084272" cy="707886"/>
          </a:xfrm>
          <a:prstGeom prst="rect">
            <a:avLst/>
          </a:prstGeom>
        </p:spPr>
        <p:txBody>
          <a:bodyPr wrap="square">
            <a:spAutoFit/>
          </a:bodyPr>
          <a:lstStyle/>
          <a:p>
            <a:pPr algn="ctr"/>
            <a:r>
              <a:rPr lang="en-US" sz="2000" b="1" dirty="0" smtClean="0">
                <a:latin typeface="Times New Roman" pitchFamily="18" charset="0"/>
                <a:cs typeface="Times New Roman" pitchFamily="18" charset="0"/>
              </a:rPr>
              <a:t>Development </a:t>
            </a:r>
            <a:r>
              <a:rPr lang="en-US" sz="2000" b="1" dirty="0">
                <a:latin typeface="Times New Roman" pitchFamily="18" charset="0"/>
                <a:cs typeface="Times New Roman" pitchFamily="18" charset="0"/>
              </a:rPr>
              <a:t>of tourist </a:t>
            </a:r>
            <a:r>
              <a:rPr lang="en-US" sz="2000" b="1" dirty="0" smtClean="0">
                <a:latin typeface="Times New Roman" pitchFamily="18" charset="0"/>
                <a:cs typeface="Times New Roman" pitchFamily="18" charset="0"/>
              </a:rPr>
              <a:t>destinations by R. Butler </a:t>
            </a:r>
          </a:p>
          <a:p>
            <a:pPr algn="ctr"/>
            <a:r>
              <a:rPr lang="en-US" sz="2000" b="1" dirty="0" smtClean="0">
                <a:latin typeface="Times New Roman" pitchFamily="18" charset="0"/>
                <a:cs typeface="Times New Roman" pitchFamily="18" charset="0"/>
              </a:rPr>
              <a:t>(</a:t>
            </a:r>
            <a:r>
              <a:rPr lang="en-US" sz="2000" b="1" dirty="0">
                <a:latin typeface="Times New Roman" pitchFamily="18" charset="0"/>
                <a:cs typeface="Times New Roman" pitchFamily="18" charset="0"/>
              </a:rPr>
              <a:t>S-shaped theory of destination formation)</a:t>
            </a:r>
            <a:endParaRPr lang="ru-RU" sz="2000" b="1" dirty="0">
              <a:latin typeface="Times New Roman" pitchFamily="18" charset="0"/>
              <a:cs typeface="Times New Roman" pitchFamily="18" charset="0"/>
            </a:endParaRPr>
          </a:p>
        </p:txBody>
      </p:sp>
      <p:sp>
        <p:nvSpPr>
          <p:cNvPr id="5" name="Прямоугольник 4"/>
          <p:cNvSpPr/>
          <p:nvPr/>
        </p:nvSpPr>
        <p:spPr>
          <a:xfrm>
            <a:off x="215920" y="6217736"/>
            <a:ext cx="6196024" cy="338554"/>
          </a:xfrm>
          <a:prstGeom prst="rect">
            <a:avLst/>
          </a:prstGeom>
        </p:spPr>
        <p:txBody>
          <a:bodyPr wrap="square">
            <a:spAutoFit/>
          </a:bodyPr>
          <a:lstStyle/>
          <a:p>
            <a:pPr algn="ctr"/>
            <a:r>
              <a:rPr lang="en-US" sz="1600" b="1" dirty="0" smtClean="0">
                <a:latin typeface="Times New Roman" pitchFamily="18" charset="0"/>
                <a:cs typeface="Times New Roman" pitchFamily="18" charset="0"/>
              </a:rPr>
              <a:t>Figure 1. T</a:t>
            </a:r>
            <a:r>
              <a:rPr lang="en-US" sz="1600" b="1" dirty="0" smtClean="0">
                <a:latin typeface="Times New Roman" pitchFamily="18" charset="0"/>
                <a:cs typeface="Times New Roman" pitchFamily="18" charset="0"/>
              </a:rPr>
              <a:t>he </a:t>
            </a:r>
            <a:r>
              <a:rPr lang="en-US" sz="1600" b="1" dirty="0" err="1">
                <a:latin typeface="Times New Roman" pitchFamily="18" charset="0"/>
                <a:cs typeface="Times New Roman" pitchFamily="18" charset="0"/>
              </a:rPr>
              <a:t>hypotic</a:t>
            </a:r>
            <a:r>
              <a:rPr lang="en-US" sz="1600" b="1" dirty="0">
                <a:latin typeface="Times New Roman" pitchFamily="18" charset="0"/>
                <a:cs typeface="Times New Roman" pitchFamily="18" charset="0"/>
              </a:rPr>
              <a:t> life cycle of R. Butler's tourist destination</a:t>
            </a:r>
            <a:endParaRPr lang="ru-RU" sz="1600" b="1" dirty="0">
              <a:latin typeface="Times New Roman" pitchFamily="18" charset="0"/>
              <a:cs typeface="Times New Roman" pitchFamily="18" charset="0"/>
            </a:endParaRPr>
          </a:p>
        </p:txBody>
      </p:sp>
      <p:pic>
        <p:nvPicPr>
          <p:cNvPr id="56" name="Picture 2" descr="C:\Users\PRO\AppData\Local\Temp\{BA8085D2-986A-42B3-BBB5-7EC08AAFC7E8}.tmp"/>
          <p:cNvPicPr>
            <a:picLocks noChangeAspect="1" noChangeArrowheads="1"/>
          </p:cNvPicPr>
          <p:nvPr/>
        </p:nvPicPr>
        <p:blipFill rotWithShape="1">
          <a:blip r:embed="rId2">
            <a:extLst>
              <a:ext uri="{28A0092B-C50C-407E-A947-70E740481C1C}">
                <a14:useLocalDpi xmlns:a14="http://schemas.microsoft.com/office/drawing/2010/main" val="0"/>
              </a:ext>
            </a:extLst>
          </a:blip>
          <a:srcRect l="5510" t="24391" r="8266" b="12333"/>
          <a:stretch/>
        </p:blipFill>
        <p:spPr bwMode="auto">
          <a:xfrm>
            <a:off x="199085" y="1595534"/>
            <a:ext cx="6029100" cy="42360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8693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5842992" cy="1143000"/>
          </a:xfrm>
        </p:spPr>
        <p:txBody>
          <a:bodyPr/>
          <a:lstStyle/>
          <a:p>
            <a:r>
              <a:rPr lang="kk-KZ" dirty="0" smtClean="0"/>
              <a:t/>
            </a:r>
            <a:br>
              <a:rPr lang="kk-KZ" dirty="0" smtClean="0"/>
            </a:br>
            <a:endParaRPr lang="ru-RU" dirty="0"/>
          </a:p>
        </p:txBody>
      </p:sp>
      <p:grpSp>
        <p:nvGrpSpPr>
          <p:cNvPr id="6" name="Группа 5"/>
          <p:cNvGrpSpPr/>
          <p:nvPr/>
        </p:nvGrpSpPr>
        <p:grpSpPr>
          <a:xfrm>
            <a:off x="179512" y="555606"/>
            <a:ext cx="7128793" cy="4333338"/>
            <a:chOff x="534679" y="1567764"/>
            <a:chExt cx="4918224" cy="3664191"/>
          </a:xfrm>
        </p:grpSpPr>
        <p:sp>
          <p:nvSpPr>
            <p:cNvPr id="8" name="Полилиния 7"/>
            <p:cNvSpPr/>
            <p:nvPr/>
          </p:nvSpPr>
          <p:spPr>
            <a:xfrm rot="1290648">
              <a:off x="1753790" y="4548713"/>
              <a:ext cx="678621" cy="65126"/>
            </a:xfrm>
            <a:custGeom>
              <a:avLst/>
              <a:gdLst/>
              <a:ahLst/>
              <a:cxnLst/>
              <a:rect l="0" t="0" r="0" b="0"/>
              <a:pathLst>
                <a:path>
                  <a:moveTo>
                    <a:pt x="0" y="32563"/>
                  </a:moveTo>
                  <a:lnTo>
                    <a:pt x="678621" y="3256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Полилиния 8"/>
            <p:cNvSpPr/>
            <p:nvPr/>
          </p:nvSpPr>
          <p:spPr>
            <a:xfrm rot="20309352">
              <a:off x="1648656" y="3100199"/>
              <a:ext cx="678621" cy="65126"/>
            </a:xfrm>
            <a:custGeom>
              <a:avLst/>
              <a:gdLst/>
              <a:ahLst/>
              <a:cxnLst/>
              <a:rect l="0" t="0" r="0" b="0"/>
              <a:pathLst>
                <a:path>
                  <a:moveTo>
                    <a:pt x="0" y="32563"/>
                  </a:moveTo>
                  <a:lnTo>
                    <a:pt x="678621" y="3256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 name="Овал 10"/>
            <p:cNvSpPr/>
            <p:nvPr/>
          </p:nvSpPr>
          <p:spPr>
            <a:xfrm>
              <a:off x="534679" y="3267072"/>
              <a:ext cx="1291655" cy="1314205"/>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en-US" sz="2400" dirty="0">
                  <a:solidFill>
                    <a:schemeClr val="tx1"/>
                  </a:solidFill>
                  <a:latin typeface="Times New Roman" pitchFamily="18" charset="0"/>
                  <a:cs typeface="Times New Roman" pitchFamily="18" charset="0"/>
                </a:rPr>
                <a:t>Tourist area</a:t>
              </a:r>
              <a:endParaRPr lang="ru-RU" sz="2400" dirty="0">
                <a:solidFill>
                  <a:schemeClr val="tx1"/>
                </a:solidFill>
                <a:latin typeface="Times New Roman" pitchFamily="18" charset="0"/>
                <a:cs typeface="Times New Roman" pitchFamily="18" charset="0"/>
              </a:endParaRPr>
            </a:p>
          </p:txBody>
        </p:sp>
        <p:sp>
          <p:nvSpPr>
            <p:cNvPr id="13" name="Полилиния 12"/>
            <p:cNvSpPr/>
            <p:nvPr/>
          </p:nvSpPr>
          <p:spPr>
            <a:xfrm>
              <a:off x="3201712" y="1601466"/>
              <a:ext cx="1556435" cy="1037623"/>
            </a:xfrm>
            <a:custGeom>
              <a:avLst/>
              <a:gdLst>
                <a:gd name="connsiteX0" fmla="*/ 0 w 1556435"/>
                <a:gd name="connsiteY0" fmla="*/ 0 h 1037623"/>
                <a:gd name="connsiteX1" fmla="*/ 1556435 w 1556435"/>
                <a:gd name="connsiteY1" fmla="*/ 0 h 1037623"/>
                <a:gd name="connsiteX2" fmla="*/ 1556435 w 1556435"/>
                <a:gd name="connsiteY2" fmla="*/ 1037623 h 1037623"/>
                <a:gd name="connsiteX3" fmla="*/ 0 w 1556435"/>
                <a:gd name="connsiteY3" fmla="*/ 1037623 h 1037623"/>
                <a:gd name="connsiteX4" fmla="*/ 0 w 1556435"/>
                <a:gd name="connsiteY4" fmla="*/ 0 h 10376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6435" h="1037623">
                  <a:moveTo>
                    <a:pt x="0" y="0"/>
                  </a:moveTo>
                  <a:lnTo>
                    <a:pt x="1556435" y="0"/>
                  </a:lnTo>
                  <a:lnTo>
                    <a:pt x="1556435" y="1037623"/>
                  </a:lnTo>
                  <a:lnTo>
                    <a:pt x="0" y="103762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285750" lvl="1" indent="-285750" algn="l" defTabSz="1422400">
                <a:lnSpc>
                  <a:spcPct val="90000"/>
                </a:lnSpc>
                <a:spcBef>
                  <a:spcPct val="0"/>
                </a:spcBef>
                <a:spcAft>
                  <a:spcPct val="15000"/>
                </a:spcAft>
                <a:buChar char="••"/>
              </a:pPr>
              <a:endParaRPr lang="ru-RU" sz="3200" kern="1200" dirty="0"/>
            </a:p>
            <a:p>
              <a:pPr marL="285750" lvl="1" indent="-285750" algn="l" defTabSz="1422400">
                <a:lnSpc>
                  <a:spcPct val="90000"/>
                </a:lnSpc>
                <a:spcBef>
                  <a:spcPct val="0"/>
                </a:spcBef>
                <a:spcAft>
                  <a:spcPct val="15000"/>
                </a:spcAft>
                <a:buChar char="••"/>
              </a:pPr>
              <a:endParaRPr lang="ru-RU" sz="3200" kern="1200" dirty="0"/>
            </a:p>
          </p:txBody>
        </p:sp>
        <p:sp>
          <p:nvSpPr>
            <p:cNvPr id="14" name="Полилиния 13"/>
            <p:cNvSpPr/>
            <p:nvPr/>
          </p:nvSpPr>
          <p:spPr>
            <a:xfrm>
              <a:off x="2093100" y="1567764"/>
              <a:ext cx="2217224" cy="1860369"/>
            </a:xfrm>
            <a:custGeom>
              <a:avLst/>
              <a:gdLst>
                <a:gd name="connsiteX0" fmla="*/ 0 w 1037623"/>
                <a:gd name="connsiteY0" fmla="*/ 518812 h 1037623"/>
                <a:gd name="connsiteX1" fmla="*/ 518812 w 1037623"/>
                <a:gd name="connsiteY1" fmla="*/ 0 h 1037623"/>
                <a:gd name="connsiteX2" fmla="*/ 1037624 w 1037623"/>
                <a:gd name="connsiteY2" fmla="*/ 518812 h 1037623"/>
                <a:gd name="connsiteX3" fmla="*/ 518812 w 1037623"/>
                <a:gd name="connsiteY3" fmla="*/ 1037624 h 1037623"/>
                <a:gd name="connsiteX4" fmla="*/ 0 w 1037623"/>
                <a:gd name="connsiteY4" fmla="*/ 518812 h 10376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7623" h="1037623">
                  <a:moveTo>
                    <a:pt x="0" y="518812"/>
                  </a:moveTo>
                  <a:cubicBezTo>
                    <a:pt x="0" y="232280"/>
                    <a:pt x="232280" y="0"/>
                    <a:pt x="518812" y="0"/>
                  </a:cubicBezTo>
                  <a:cubicBezTo>
                    <a:pt x="805344" y="0"/>
                    <a:pt x="1037624" y="232280"/>
                    <a:pt x="1037624" y="518812"/>
                  </a:cubicBezTo>
                  <a:cubicBezTo>
                    <a:pt x="1037624" y="805344"/>
                    <a:pt x="805344" y="1037624"/>
                    <a:pt x="518812" y="1037624"/>
                  </a:cubicBezTo>
                  <a:cubicBezTo>
                    <a:pt x="232280" y="1037624"/>
                    <a:pt x="0" y="805344"/>
                    <a:pt x="0" y="518812"/>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6401" tIns="156401" rIns="156401" bIns="156401" numCol="1" spcCol="1270" anchor="ctr" anchorCtr="0">
              <a:noAutofit/>
            </a:bodyPr>
            <a:lstStyle/>
            <a:p>
              <a:pPr algn="ctr" defTabSz="311150">
                <a:lnSpc>
                  <a:spcPct val="90000"/>
                </a:lnSpc>
                <a:spcBef>
                  <a:spcPct val="0"/>
                </a:spcBef>
                <a:spcAft>
                  <a:spcPct val="35000"/>
                </a:spcAft>
              </a:pPr>
              <a:r>
                <a:rPr lang="kk-KZ" sz="1400" dirty="0" smtClean="0">
                  <a:solidFill>
                    <a:schemeClr val="tx1"/>
                  </a:solidFill>
                  <a:latin typeface="Times New Roman" pitchFamily="18" charset="0"/>
                  <a:cs typeface="Times New Roman" pitchFamily="18" charset="0"/>
                </a:rPr>
                <a:t>L</a:t>
              </a:r>
              <a:r>
                <a:rPr lang="kk-KZ" sz="1400" dirty="0">
                  <a:solidFill>
                    <a:schemeClr val="tx1"/>
                  </a:solidFill>
                  <a:latin typeface="Times New Roman" pitchFamily="18" charset="0"/>
                  <a:cs typeface="Times New Roman" pitchFamily="18" charset="0"/>
                </a:rPr>
                <a:t>. Spangen is understood as a geographical territory (</a:t>
              </a:r>
              <a:r>
                <a:rPr lang="en-US" sz="1400" dirty="0">
                  <a:solidFill>
                    <a:schemeClr val="tx1"/>
                  </a:solidFill>
                  <a:latin typeface="Times New Roman" pitchFamily="18" charset="0"/>
                  <a:cs typeface="Times New Roman" pitchFamily="18" charset="0"/>
                </a:rPr>
                <a:t>p</a:t>
              </a:r>
              <a:r>
                <a:rPr lang="kk-KZ" sz="1400" dirty="0">
                  <a:solidFill>
                    <a:schemeClr val="tx1"/>
                  </a:solidFill>
                  <a:latin typeface="Times New Roman" pitchFamily="18" charset="0"/>
                  <a:cs typeface="Times New Roman" pitchFamily="18" charset="0"/>
                </a:rPr>
                <a:t>lace, region), which has a large network of special structures and services necessary for organizing recreation, educational process or wellness</a:t>
              </a:r>
              <a:r>
                <a:rPr lang="kk-KZ" sz="1400" dirty="0" smtClean="0">
                  <a:solidFill>
                    <a:schemeClr val="tx1"/>
                  </a:solidFill>
                  <a:latin typeface="Times New Roman" pitchFamily="18" charset="0"/>
                  <a:cs typeface="Times New Roman" pitchFamily="18" charset="0"/>
                </a:rPr>
                <a:t>.</a:t>
              </a:r>
              <a:endParaRPr lang="ru-RU" sz="1400" dirty="0">
                <a:solidFill>
                  <a:schemeClr val="tx1"/>
                </a:solidFill>
                <a:latin typeface="Times New Roman" pitchFamily="18" charset="0"/>
                <a:cs typeface="Times New Roman" pitchFamily="18" charset="0"/>
              </a:endParaRPr>
            </a:p>
          </p:txBody>
        </p:sp>
        <p:sp>
          <p:nvSpPr>
            <p:cNvPr id="15" name="Полилиния 14"/>
            <p:cNvSpPr/>
            <p:nvPr/>
          </p:nvSpPr>
          <p:spPr>
            <a:xfrm>
              <a:off x="3896468" y="2804819"/>
              <a:ext cx="1556435" cy="1037623"/>
            </a:xfrm>
            <a:custGeom>
              <a:avLst/>
              <a:gdLst>
                <a:gd name="connsiteX0" fmla="*/ 0 w 1556435"/>
                <a:gd name="connsiteY0" fmla="*/ 0 h 1037623"/>
                <a:gd name="connsiteX1" fmla="*/ 1556435 w 1556435"/>
                <a:gd name="connsiteY1" fmla="*/ 0 h 1037623"/>
                <a:gd name="connsiteX2" fmla="*/ 1556435 w 1556435"/>
                <a:gd name="connsiteY2" fmla="*/ 1037623 h 1037623"/>
                <a:gd name="connsiteX3" fmla="*/ 0 w 1556435"/>
                <a:gd name="connsiteY3" fmla="*/ 1037623 h 1037623"/>
                <a:gd name="connsiteX4" fmla="*/ 0 w 1556435"/>
                <a:gd name="connsiteY4" fmla="*/ 0 h 10376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6435" h="1037623">
                  <a:moveTo>
                    <a:pt x="0" y="0"/>
                  </a:moveTo>
                  <a:lnTo>
                    <a:pt x="1556435" y="0"/>
                  </a:lnTo>
                  <a:lnTo>
                    <a:pt x="1556435" y="1037623"/>
                  </a:lnTo>
                  <a:lnTo>
                    <a:pt x="0" y="103762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285750" lvl="1" indent="-285750" algn="l" defTabSz="1422400">
                <a:lnSpc>
                  <a:spcPct val="90000"/>
                </a:lnSpc>
                <a:spcBef>
                  <a:spcPct val="0"/>
                </a:spcBef>
                <a:spcAft>
                  <a:spcPct val="15000"/>
                </a:spcAft>
                <a:buChar char="••"/>
              </a:pPr>
              <a:endParaRPr lang="ru-RU" sz="3200" kern="1200" dirty="0"/>
            </a:p>
            <a:p>
              <a:pPr marL="285750" lvl="1" indent="-285750" algn="l" defTabSz="1422400">
                <a:lnSpc>
                  <a:spcPct val="90000"/>
                </a:lnSpc>
                <a:spcBef>
                  <a:spcPct val="0"/>
                </a:spcBef>
                <a:spcAft>
                  <a:spcPct val="15000"/>
                </a:spcAft>
                <a:buChar char="••"/>
              </a:pPr>
              <a:endParaRPr lang="ru-RU" sz="3200" kern="1200" dirty="0"/>
            </a:p>
          </p:txBody>
        </p:sp>
        <p:sp>
          <p:nvSpPr>
            <p:cNvPr id="17" name="Полилиния 16"/>
            <p:cNvSpPr/>
            <p:nvPr/>
          </p:nvSpPr>
          <p:spPr>
            <a:xfrm>
              <a:off x="3896468" y="4194332"/>
              <a:ext cx="1556435" cy="1037623"/>
            </a:xfrm>
            <a:custGeom>
              <a:avLst/>
              <a:gdLst>
                <a:gd name="connsiteX0" fmla="*/ 0 w 1556435"/>
                <a:gd name="connsiteY0" fmla="*/ 0 h 1037623"/>
                <a:gd name="connsiteX1" fmla="*/ 1556435 w 1556435"/>
                <a:gd name="connsiteY1" fmla="*/ 0 h 1037623"/>
                <a:gd name="connsiteX2" fmla="*/ 1556435 w 1556435"/>
                <a:gd name="connsiteY2" fmla="*/ 1037623 h 1037623"/>
                <a:gd name="connsiteX3" fmla="*/ 0 w 1556435"/>
                <a:gd name="connsiteY3" fmla="*/ 1037623 h 1037623"/>
                <a:gd name="connsiteX4" fmla="*/ 0 w 1556435"/>
                <a:gd name="connsiteY4" fmla="*/ 0 h 10376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6435" h="1037623">
                  <a:moveTo>
                    <a:pt x="0" y="0"/>
                  </a:moveTo>
                  <a:lnTo>
                    <a:pt x="1556435" y="0"/>
                  </a:lnTo>
                  <a:lnTo>
                    <a:pt x="1556435" y="1037623"/>
                  </a:lnTo>
                  <a:lnTo>
                    <a:pt x="0" y="103762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285750" lvl="1" indent="-285750" algn="l" defTabSz="1422400">
                <a:lnSpc>
                  <a:spcPct val="90000"/>
                </a:lnSpc>
                <a:spcBef>
                  <a:spcPct val="0"/>
                </a:spcBef>
                <a:spcAft>
                  <a:spcPct val="15000"/>
                </a:spcAft>
                <a:buChar char="••"/>
              </a:pPr>
              <a:endParaRPr lang="ru-RU" sz="3200" kern="1200" dirty="0"/>
            </a:p>
            <a:p>
              <a:pPr marL="285750" lvl="1" indent="-285750" algn="l" defTabSz="1422400">
                <a:lnSpc>
                  <a:spcPct val="90000"/>
                </a:lnSpc>
                <a:spcBef>
                  <a:spcPct val="0"/>
                </a:spcBef>
                <a:spcAft>
                  <a:spcPct val="15000"/>
                </a:spcAft>
                <a:buChar char="••"/>
              </a:pPr>
              <a:endParaRPr lang="ru-RU" sz="3200" kern="1200" dirty="0"/>
            </a:p>
          </p:txBody>
        </p:sp>
      </p:grpSp>
      <p:sp>
        <p:nvSpPr>
          <p:cNvPr id="4" name="Прямоугольник 3"/>
          <p:cNvSpPr/>
          <p:nvPr/>
        </p:nvSpPr>
        <p:spPr>
          <a:xfrm>
            <a:off x="2286000" y="2413338"/>
            <a:ext cx="4572000" cy="646331"/>
          </a:xfrm>
          <a:prstGeom prst="rect">
            <a:avLst/>
          </a:prstGeom>
        </p:spPr>
        <p:txBody>
          <a:bodyPr>
            <a:spAutoFit/>
          </a:bodyPr>
          <a:lstStyle/>
          <a:p>
            <a:endParaRPr lang="kk-KZ" dirty="0" smtClean="0"/>
          </a:p>
          <a:p>
            <a:endParaRPr lang="ru-RU" dirty="0"/>
          </a:p>
        </p:txBody>
      </p:sp>
      <p:sp>
        <p:nvSpPr>
          <p:cNvPr id="5" name="Прямоугольник 4"/>
          <p:cNvSpPr/>
          <p:nvPr/>
        </p:nvSpPr>
        <p:spPr>
          <a:xfrm>
            <a:off x="2286000" y="2413338"/>
            <a:ext cx="4572000" cy="646331"/>
          </a:xfrm>
          <a:prstGeom prst="rect">
            <a:avLst/>
          </a:prstGeom>
        </p:spPr>
        <p:txBody>
          <a:bodyPr>
            <a:spAutoFit/>
          </a:bodyPr>
          <a:lstStyle/>
          <a:p>
            <a:endParaRPr lang="kk-KZ" dirty="0" smtClean="0"/>
          </a:p>
          <a:p>
            <a:endParaRPr lang="ru-RU" dirty="0"/>
          </a:p>
        </p:txBody>
      </p:sp>
      <p:sp>
        <p:nvSpPr>
          <p:cNvPr id="18" name="Полилиния 17"/>
          <p:cNvSpPr/>
          <p:nvPr/>
        </p:nvSpPr>
        <p:spPr>
          <a:xfrm>
            <a:off x="2575654" y="3235553"/>
            <a:ext cx="3213788" cy="2200106"/>
          </a:xfrm>
          <a:custGeom>
            <a:avLst/>
            <a:gdLst>
              <a:gd name="connsiteX0" fmla="*/ 0 w 1037623"/>
              <a:gd name="connsiteY0" fmla="*/ 518812 h 1037623"/>
              <a:gd name="connsiteX1" fmla="*/ 518812 w 1037623"/>
              <a:gd name="connsiteY1" fmla="*/ 0 h 1037623"/>
              <a:gd name="connsiteX2" fmla="*/ 1037624 w 1037623"/>
              <a:gd name="connsiteY2" fmla="*/ 518812 h 1037623"/>
              <a:gd name="connsiteX3" fmla="*/ 518812 w 1037623"/>
              <a:gd name="connsiteY3" fmla="*/ 1037624 h 1037623"/>
              <a:gd name="connsiteX4" fmla="*/ 0 w 1037623"/>
              <a:gd name="connsiteY4" fmla="*/ 518812 h 10376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7623" h="1037623">
                <a:moveTo>
                  <a:pt x="0" y="518812"/>
                </a:moveTo>
                <a:cubicBezTo>
                  <a:pt x="0" y="232280"/>
                  <a:pt x="232280" y="0"/>
                  <a:pt x="518812" y="0"/>
                </a:cubicBezTo>
                <a:cubicBezTo>
                  <a:pt x="805344" y="0"/>
                  <a:pt x="1037624" y="232280"/>
                  <a:pt x="1037624" y="518812"/>
                </a:cubicBezTo>
                <a:cubicBezTo>
                  <a:pt x="1037624" y="805344"/>
                  <a:pt x="805344" y="1037624"/>
                  <a:pt x="518812" y="1037624"/>
                </a:cubicBezTo>
                <a:cubicBezTo>
                  <a:pt x="232280" y="1037624"/>
                  <a:pt x="0" y="805344"/>
                  <a:pt x="0" y="518812"/>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6401" tIns="156401" rIns="156401" bIns="156401" numCol="1" spcCol="1270" anchor="ctr" anchorCtr="0">
            <a:noAutofit/>
          </a:bodyPr>
          <a:lstStyle/>
          <a:p>
            <a:pPr algn="ctr"/>
            <a:r>
              <a:rPr lang="kk-KZ" sz="1300" dirty="0">
                <a:solidFill>
                  <a:schemeClr val="tx1"/>
                </a:solidFill>
                <a:latin typeface="Times New Roman" pitchFamily="18" charset="0"/>
                <a:cs typeface="Times New Roman" pitchFamily="18" charset="0"/>
              </a:rPr>
              <a:t>It follows from the WTO definition that a tourist </a:t>
            </a:r>
            <a:r>
              <a:rPr lang="en-US" sz="1300" dirty="0">
                <a:solidFill>
                  <a:schemeClr val="tx1"/>
                </a:solidFill>
                <a:latin typeface="Times New Roman" pitchFamily="18" charset="0"/>
                <a:cs typeface="Times New Roman" pitchFamily="18" charset="0"/>
              </a:rPr>
              <a:t>area</a:t>
            </a:r>
            <a:r>
              <a:rPr lang="kk-KZ" sz="1300" dirty="0">
                <a:solidFill>
                  <a:schemeClr val="tx1"/>
                </a:solidFill>
                <a:latin typeface="Times New Roman" pitchFamily="18" charset="0"/>
                <a:cs typeface="Times New Roman" pitchFamily="18" charset="0"/>
              </a:rPr>
              <a:t> includes any monuments that are selected by a tourist or a group of tourists, implemented by manufacturers of tourist services, adapted to tourist buildings and services.</a:t>
            </a:r>
            <a:endParaRPr lang="ru-RU" sz="13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789092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906888" cy="1143000"/>
          </a:xfrm>
        </p:spPr>
        <p:txBody>
          <a:bodyPr/>
          <a:lstStyle/>
          <a:p>
            <a:r>
              <a:rPr lang="en-US" dirty="0">
                <a:solidFill>
                  <a:schemeClr val="tx1"/>
                </a:solidFill>
                <a:latin typeface="Times New Roman" pitchFamily="18" charset="0"/>
                <a:cs typeface="Times New Roman" pitchFamily="18" charset="0"/>
              </a:rPr>
              <a:t>Conclusion</a:t>
            </a:r>
            <a:endParaRPr lang="ru-RU"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457200" y="1600200"/>
            <a:ext cx="4906888" cy="4873752"/>
          </a:xfrm>
        </p:spPr>
        <p:txBody>
          <a:bodyPr/>
          <a:lstStyle/>
          <a:p>
            <a:pPr marL="0" indent="0" algn="just">
              <a:buNone/>
            </a:pPr>
            <a:r>
              <a:rPr lang="en-US" dirty="0"/>
              <a:t>That recreational geography deals with the questions of the organization and development of recreational activities in the tourism system, the main task of which is to study tourist and recreational activities, from the point of view of the characteristics of objects located in the regions.</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502932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9"/>
          <p:cNvSpPr>
            <a:spLocks noChangeArrowheads="1"/>
          </p:cNvSpPr>
          <p:nvPr/>
        </p:nvSpPr>
        <p:spPr bwMode="auto">
          <a:xfrm>
            <a:off x="827088" y="908050"/>
            <a:ext cx="4872089" cy="2185214"/>
          </a:xfrm>
          <a:prstGeom prst="rect">
            <a:avLst/>
          </a:prstGeom>
          <a:noFill/>
          <a:ln w="9525">
            <a:noFill/>
            <a:miter lim="800000"/>
            <a:headEnd/>
            <a:tailEnd/>
          </a:ln>
          <a:effectLst/>
        </p:spPr>
        <p:txBody>
          <a:bodyPr wrap="square">
            <a:spAutoFit/>
          </a:bodyPr>
          <a:lstStyle/>
          <a:p>
            <a:pPr algn="ctr">
              <a:defRPr/>
            </a:pPr>
            <a:r>
              <a:rPr lang="en-US" sz="3200" b="1" dirty="0">
                <a:solidFill>
                  <a:srgbClr val="0070C0"/>
                </a:solidFill>
                <a:latin typeface="Times New Roman" pitchFamily="18" charset="0"/>
                <a:cs typeface="Times New Roman" pitchFamily="18" charset="0"/>
              </a:rPr>
              <a:t>LECTURE </a:t>
            </a:r>
            <a:r>
              <a:rPr lang="ru-RU" sz="3200" b="1" dirty="0" smtClean="0">
                <a:solidFill>
                  <a:srgbClr val="0070C0"/>
                </a:solidFill>
                <a:latin typeface="Times New Roman" pitchFamily="18" charset="0"/>
                <a:cs typeface="Times New Roman" pitchFamily="18" charset="0"/>
              </a:rPr>
              <a:t>3 </a:t>
            </a:r>
            <a:endParaRPr lang="ru-RU" sz="3200" b="1" dirty="0">
              <a:solidFill>
                <a:srgbClr val="0070C0"/>
              </a:solidFill>
              <a:latin typeface="Times New Roman" pitchFamily="18" charset="0"/>
              <a:cs typeface="Times New Roman" pitchFamily="18" charset="0"/>
            </a:endParaRPr>
          </a:p>
          <a:p>
            <a:pPr algn="ctr" eaLnBrk="1" hangingPunct="1">
              <a:defRPr/>
            </a:pPr>
            <a:endParaRPr lang="ru-RU" sz="3200" b="1" dirty="0">
              <a:solidFill>
                <a:srgbClr val="0033CC"/>
              </a:solidFill>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The role of recreational geography in the development of tourism </a:t>
            </a:r>
            <a:r>
              <a:rPr lang="en-US" sz="2400" b="1" dirty="0" smtClean="0">
                <a:latin typeface="Times New Roman" pitchFamily="18" charset="0"/>
                <a:cs typeface="Times New Roman" pitchFamily="18" charset="0"/>
              </a:rPr>
              <a:t>activities</a:t>
            </a:r>
            <a:endParaRPr lang="ru-RU" sz="2400" b="1" dirty="0">
              <a:latin typeface="Times New Roman" pitchFamily="18" charset="0"/>
              <a:cs typeface="Times New Roman" pitchFamily="18" charset="0"/>
            </a:endParaRPr>
          </a:p>
        </p:txBody>
      </p:sp>
      <p:sp>
        <p:nvSpPr>
          <p:cNvPr id="8195" name="Line 13"/>
          <p:cNvSpPr>
            <a:spLocks noChangeShapeType="1"/>
          </p:cNvSpPr>
          <p:nvPr/>
        </p:nvSpPr>
        <p:spPr bwMode="auto">
          <a:xfrm>
            <a:off x="1331913" y="692150"/>
            <a:ext cx="7812087" cy="0"/>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6" name="Line 14"/>
          <p:cNvSpPr>
            <a:spLocks noChangeShapeType="1"/>
          </p:cNvSpPr>
          <p:nvPr/>
        </p:nvSpPr>
        <p:spPr bwMode="auto">
          <a:xfrm>
            <a:off x="682625" y="1268413"/>
            <a:ext cx="1588" cy="5040312"/>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7" name="Rectangle 6"/>
          <p:cNvSpPr>
            <a:spLocks noChangeArrowheads="1"/>
          </p:cNvSpPr>
          <p:nvPr/>
        </p:nvSpPr>
        <p:spPr bwMode="auto">
          <a:xfrm>
            <a:off x="2267741" y="3721388"/>
            <a:ext cx="4320481"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r>
              <a:rPr lang="en-US" sz="1600" dirty="0">
                <a:latin typeface="Times New Roman" pitchFamily="18" charset="0"/>
                <a:cs typeface="Times New Roman" pitchFamily="18" charset="0"/>
              </a:rPr>
              <a:t>1 Subject and object of recreational geography</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2 The connection of recreational geography with tourism activities</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3. Geographical methods for assessing the tourist and recreational potential of the region</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4 The concept of tourist zoning and the activities of tourist centers</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5 Features of the activities of tourist centers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6 Tourist destination and its main characteristics</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7 Tourist areas and zones</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28123574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sp>
        <p:nvSpPr>
          <p:cNvPr id="3" name="Объект 2"/>
          <p:cNvSpPr>
            <a:spLocks noGrp="1"/>
          </p:cNvSpPr>
          <p:nvPr>
            <p:ph sz="quarter" idx="1"/>
          </p:nvPr>
        </p:nvSpPr>
        <p:spPr>
          <a:xfrm>
            <a:off x="457200" y="1600200"/>
            <a:ext cx="5194920" cy="4873752"/>
          </a:xfrm>
        </p:spPr>
        <p:txBody>
          <a:bodyPr/>
          <a:lstStyle/>
          <a:p>
            <a:pPr marL="0" indent="0">
              <a:buNone/>
            </a:pPr>
            <a:endParaRPr lang="kk-KZ" dirty="0" smtClean="0"/>
          </a:p>
          <a:p>
            <a:pPr marL="0" indent="0">
              <a:buNone/>
            </a:pPr>
            <a:endParaRPr lang="ru-RU" dirty="0"/>
          </a:p>
        </p:txBody>
      </p:sp>
      <p:sp>
        <p:nvSpPr>
          <p:cNvPr id="4" name="Блок-схема: процесс 3"/>
          <p:cNvSpPr/>
          <p:nvPr/>
        </p:nvSpPr>
        <p:spPr>
          <a:xfrm>
            <a:off x="1835696" y="3789040"/>
            <a:ext cx="4248472" cy="266429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latin typeface="Times New Roman" pitchFamily="18" charset="0"/>
                <a:cs typeface="Times New Roman" pitchFamily="18" charset="0"/>
              </a:rPr>
              <a:t>Recreational geography was formed as a separate field of knowledge, in the early 60s of the twentieth century, and was taught as a separate subject only in 1974 in higher educational institutions of the USSR.</a:t>
            </a:r>
            <a:endParaRPr lang="kk-KZ" sz="2400" dirty="0">
              <a:solidFill>
                <a:schemeClr val="tx1"/>
              </a:solidFill>
              <a:latin typeface="Times New Roman" pitchFamily="18" charset="0"/>
              <a:cs typeface="Times New Roman" pitchFamily="18" charset="0"/>
            </a:endParaRPr>
          </a:p>
        </p:txBody>
      </p:sp>
      <p:sp>
        <p:nvSpPr>
          <p:cNvPr id="5" name="Блок-схема: процесс 4"/>
          <p:cNvSpPr/>
          <p:nvPr/>
        </p:nvSpPr>
        <p:spPr>
          <a:xfrm>
            <a:off x="179512" y="404664"/>
            <a:ext cx="4608512" cy="29523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latin typeface="Times New Roman" pitchFamily="18" charset="0"/>
                <a:cs typeface="Times New Roman" pitchFamily="18" charset="0"/>
              </a:rPr>
              <a:t>Geography began to study recreational resources, socio-economic prerequisites for tourism, the economic significance of tourism, the problems of interaction between nature and </a:t>
            </a:r>
            <a:r>
              <a:rPr lang="en-US" sz="2400" dirty="0">
                <a:solidFill>
                  <a:schemeClr val="tx1"/>
                </a:solidFill>
                <a:latin typeface="Times New Roman" pitchFamily="18" charset="0"/>
                <a:cs typeface="Times New Roman" pitchFamily="18" charset="0"/>
              </a:rPr>
              <a:t>r</a:t>
            </a:r>
            <a:r>
              <a:rPr lang="en-US" sz="2400" dirty="0" smtClean="0">
                <a:solidFill>
                  <a:schemeClr val="tx1"/>
                </a:solidFill>
                <a:latin typeface="Times New Roman" pitchFamily="18" charset="0"/>
                <a:cs typeface="Times New Roman" pitchFamily="18" charset="0"/>
              </a:rPr>
              <a:t>ecreation</a:t>
            </a:r>
            <a:r>
              <a:rPr lang="en-US" sz="2400" dirty="0">
                <a:solidFill>
                  <a:schemeClr val="tx1"/>
                </a:solidFill>
                <a:latin typeface="Times New Roman" pitchFamily="18" charset="0"/>
                <a:cs typeface="Times New Roman" pitchFamily="18" charset="0"/>
              </a:rPr>
              <a:t>.</a:t>
            </a:r>
            <a:endParaRPr lang="kk-KZ" sz="2400" dirty="0">
              <a:latin typeface="Times New Roman" pitchFamily="18" charset="0"/>
              <a:cs typeface="Times New Roman" pitchFamily="18" charset="0"/>
            </a:endParaRPr>
          </a:p>
        </p:txBody>
      </p:sp>
    </p:spTree>
    <p:extLst>
      <p:ext uri="{BB962C8B-B14F-4D97-AF65-F5344CB8AC3E}">
        <p14:creationId xmlns:p14="http://schemas.microsoft.com/office/powerpoint/2010/main" val="2623032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smtClean="0">
                <a:solidFill>
                  <a:schemeClr val="tx1"/>
                </a:solidFill>
                <a:latin typeface="Times New Roman" pitchFamily="18" charset="0"/>
                <a:cs typeface="Times New Roman" pitchFamily="18" charset="0"/>
              </a:rPr>
              <a:t/>
            </a:r>
            <a:br>
              <a:rPr lang="kk-KZ" dirty="0" smtClean="0">
                <a:solidFill>
                  <a:schemeClr val="tx1"/>
                </a:solidFill>
                <a:latin typeface="Times New Roman" pitchFamily="18" charset="0"/>
                <a:cs typeface="Times New Roman" pitchFamily="18" charset="0"/>
              </a:rPr>
            </a:br>
            <a:endParaRPr lang="ru-RU"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481637889"/>
              </p:ext>
            </p:extLst>
          </p:nvPr>
        </p:nvGraphicFramePr>
        <p:xfrm>
          <a:off x="107504" y="1052736"/>
          <a:ext cx="5832648"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535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sp>
        <p:nvSpPr>
          <p:cNvPr id="3" name="Объект 2"/>
          <p:cNvSpPr>
            <a:spLocks noGrp="1"/>
          </p:cNvSpPr>
          <p:nvPr>
            <p:ph sz="quarter" idx="1"/>
          </p:nvPr>
        </p:nvSpPr>
        <p:spPr>
          <a:xfrm>
            <a:off x="457200" y="1600200"/>
            <a:ext cx="5194920" cy="4873752"/>
          </a:xfrm>
        </p:spPr>
        <p:txBody>
          <a:bodyPr/>
          <a:lstStyle/>
          <a:p>
            <a:pPr marL="0" indent="0">
              <a:buNone/>
            </a:pPr>
            <a:endParaRPr lang="kk-KZ" dirty="0" smtClean="0"/>
          </a:p>
          <a:p>
            <a:pPr marL="0" indent="0">
              <a:buNone/>
            </a:pPr>
            <a:endParaRPr lang="ru-RU" dirty="0"/>
          </a:p>
        </p:txBody>
      </p:sp>
      <p:sp>
        <p:nvSpPr>
          <p:cNvPr id="4" name="Блок-схема: процесс 3"/>
          <p:cNvSpPr/>
          <p:nvPr/>
        </p:nvSpPr>
        <p:spPr>
          <a:xfrm>
            <a:off x="827584" y="3068960"/>
            <a:ext cx="4752528" cy="158417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200" dirty="0">
                <a:solidFill>
                  <a:schemeClr val="tx1"/>
                </a:solidFill>
                <a:latin typeface="Times New Roman" pitchFamily="18" charset="0"/>
                <a:cs typeface="Times New Roman" pitchFamily="18" charset="0"/>
              </a:rPr>
              <a:t>V. S. </a:t>
            </a:r>
            <a:r>
              <a:rPr lang="en-US" sz="2200" dirty="0" err="1">
                <a:solidFill>
                  <a:schemeClr val="tx1"/>
                </a:solidFill>
                <a:latin typeface="Times New Roman" pitchFamily="18" charset="0"/>
                <a:cs typeface="Times New Roman" pitchFamily="18" charset="0"/>
              </a:rPr>
              <a:t>Preobrazhensky</a:t>
            </a:r>
            <a:r>
              <a:rPr lang="en-US" sz="2200" dirty="0">
                <a:solidFill>
                  <a:schemeClr val="tx1"/>
                </a:solidFill>
                <a:latin typeface="Times New Roman" pitchFamily="18" charset="0"/>
                <a:cs typeface="Times New Roman" pitchFamily="18" charset="0"/>
              </a:rPr>
              <a:t> identified the characteristics of the recreational system, which in its functional essence seemed objective and social.</a:t>
            </a:r>
            <a:endParaRPr lang="kk-KZ" sz="2200" dirty="0">
              <a:solidFill>
                <a:schemeClr val="tx1"/>
              </a:solidFill>
              <a:latin typeface="Times New Roman" pitchFamily="18" charset="0"/>
              <a:cs typeface="Times New Roman" pitchFamily="18" charset="0"/>
            </a:endParaRPr>
          </a:p>
        </p:txBody>
      </p:sp>
      <p:sp>
        <p:nvSpPr>
          <p:cNvPr id="5" name="Блок-схема: процесс 4"/>
          <p:cNvSpPr/>
          <p:nvPr/>
        </p:nvSpPr>
        <p:spPr>
          <a:xfrm>
            <a:off x="179512" y="188640"/>
            <a:ext cx="4608512" cy="237626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200" dirty="0">
                <a:solidFill>
                  <a:schemeClr val="tx1"/>
                </a:solidFill>
                <a:latin typeface="Times New Roman" pitchFamily="18" charset="0"/>
                <a:cs typeface="Times New Roman" pitchFamily="18" charset="0"/>
              </a:rPr>
              <a:t>The first work in the field of the study of recreational activity within the framework of geography was carried out by representatives of the Institute of geography of the USSR Academy of Sciences V. S. </a:t>
            </a:r>
            <a:r>
              <a:rPr lang="en-US" sz="2200" dirty="0" err="1">
                <a:solidFill>
                  <a:schemeClr val="tx1"/>
                </a:solidFill>
                <a:latin typeface="Times New Roman" pitchFamily="18" charset="0"/>
                <a:cs typeface="Times New Roman" pitchFamily="18" charset="0"/>
              </a:rPr>
              <a:t>Preobrazhensky</a:t>
            </a:r>
            <a:r>
              <a:rPr lang="en-US" sz="2200" dirty="0">
                <a:solidFill>
                  <a:schemeClr val="tx1"/>
                </a:solidFill>
                <a:latin typeface="Times New Roman" pitchFamily="18" charset="0"/>
                <a:cs typeface="Times New Roman" pitchFamily="18" charset="0"/>
              </a:rPr>
              <a:t>, A. A. Mints, I. P. </a:t>
            </a:r>
            <a:r>
              <a:rPr lang="en-US" sz="2200" dirty="0" err="1">
                <a:solidFill>
                  <a:schemeClr val="tx1"/>
                </a:solidFill>
                <a:latin typeface="Times New Roman" pitchFamily="18" charset="0"/>
                <a:cs typeface="Times New Roman" pitchFamily="18" charset="0"/>
              </a:rPr>
              <a:t>Gerasimov</a:t>
            </a:r>
            <a:r>
              <a:rPr lang="en-US" sz="2200" dirty="0">
                <a:solidFill>
                  <a:schemeClr val="tx1"/>
                </a:solidFill>
                <a:latin typeface="Times New Roman" pitchFamily="18" charset="0"/>
                <a:cs typeface="Times New Roman" pitchFamily="18" charset="0"/>
              </a:rPr>
              <a:t> and others.</a:t>
            </a:r>
            <a:endParaRPr lang="kk-KZ" sz="2200" dirty="0">
              <a:solidFill>
                <a:schemeClr val="tx1"/>
              </a:solidFill>
              <a:latin typeface="Times New Roman" pitchFamily="18" charset="0"/>
              <a:cs typeface="Times New Roman" pitchFamily="18" charset="0"/>
            </a:endParaRPr>
          </a:p>
        </p:txBody>
      </p:sp>
      <p:sp>
        <p:nvSpPr>
          <p:cNvPr id="6" name="Блок-схема: процесс 5"/>
          <p:cNvSpPr/>
          <p:nvPr/>
        </p:nvSpPr>
        <p:spPr>
          <a:xfrm>
            <a:off x="1763688" y="5013176"/>
            <a:ext cx="4968552" cy="158417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200" dirty="0">
                <a:solidFill>
                  <a:schemeClr val="tx1"/>
                </a:solidFill>
                <a:latin typeface="Times New Roman" pitchFamily="18" charset="0"/>
                <a:cs typeface="Times New Roman" pitchFamily="18" charset="0"/>
              </a:rPr>
              <a:t>N. S. </a:t>
            </a:r>
            <a:r>
              <a:rPr lang="en-US" sz="2200" dirty="0" err="1">
                <a:solidFill>
                  <a:schemeClr val="tx1"/>
                </a:solidFill>
                <a:latin typeface="Times New Roman" pitchFamily="18" charset="0"/>
                <a:cs typeface="Times New Roman" pitchFamily="18" charset="0"/>
              </a:rPr>
              <a:t>Mironenko</a:t>
            </a:r>
            <a:r>
              <a:rPr lang="en-US" sz="2200" dirty="0">
                <a:solidFill>
                  <a:schemeClr val="tx1"/>
                </a:solidFill>
                <a:latin typeface="Times New Roman" pitchFamily="18" charset="0"/>
                <a:cs typeface="Times New Roman" pitchFamily="18" charset="0"/>
              </a:rPr>
              <a:t> and I. T. </a:t>
            </a:r>
            <a:r>
              <a:rPr lang="en-US" sz="2200" dirty="0" err="1">
                <a:solidFill>
                  <a:schemeClr val="tx1"/>
                </a:solidFill>
                <a:latin typeface="Times New Roman" pitchFamily="18" charset="0"/>
                <a:cs typeface="Times New Roman" pitchFamily="18" charset="0"/>
              </a:rPr>
              <a:t>Tverdokhlebov</a:t>
            </a:r>
            <a:r>
              <a:rPr lang="en-US" sz="2200" dirty="0">
                <a:solidFill>
                  <a:schemeClr val="tx1"/>
                </a:solidFill>
                <a:latin typeface="Times New Roman" pitchFamily="18" charset="0"/>
                <a:cs typeface="Times New Roman" pitchFamily="18" charset="0"/>
              </a:rPr>
              <a:t> recreational activity "differs in geography", spatial understanding is distinguished, and is characterized by the selection of territory.</a:t>
            </a:r>
            <a:endParaRPr lang="kk-KZ" sz="2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568341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5266928" cy="1143000"/>
          </a:xfrm>
        </p:spPr>
        <p:txBody>
          <a:bodyPr>
            <a:normAutofit fontScale="90000"/>
          </a:bodyPr>
          <a:lstStyle/>
          <a:p>
            <a:pPr algn="ctr"/>
            <a:r>
              <a:rPr lang="en-US" b="1" dirty="0">
                <a:solidFill>
                  <a:schemeClr val="tx1"/>
                </a:solidFill>
                <a:latin typeface="Times New Roman" pitchFamily="18" charset="0"/>
                <a:cs typeface="Times New Roman" pitchFamily="18" charset="0"/>
              </a:rPr>
              <a:t>The relationship of recreational geography with tourist activity</a:t>
            </a:r>
            <a:endParaRPr lang="ru-RU"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3653774816"/>
              </p:ext>
            </p:extLst>
          </p:nvPr>
        </p:nvGraphicFramePr>
        <p:xfrm>
          <a:off x="179512" y="1628800"/>
          <a:ext cx="5688632"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1310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584" y="260648"/>
            <a:ext cx="8219256" cy="562074"/>
          </a:xfrm>
        </p:spPr>
        <p:txBody>
          <a:bodyPr>
            <a:normAutofit fontScale="90000"/>
          </a:bodyPr>
          <a:lstStyle/>
          <a:p>
            <a:pPr algn="ctr"/>
            <a:r>
              <a:rPr lang="en-US" sz="2000" b="1" dirty="0" smtClean="0">
                <a:solidFill>
                  <a:schemeClr val="tx1"/>
                </a:solidFill>
                <a:latin typeface="Times New Roman" pitchFamily="18" charset="0"/>
                <a:cs typeface="Times New Roman" pitchFamily="18" charset="0"/>
              </a:rPr>
              <a:t>cartographic knowledge in recreational </a:t>
            </a:r>
            <a:r>
              <a:rPr lang="en-US" sz="2000" b="1" dirty="0" smtClean="0">
                <a:solidFill>
                  <a:schemeClr val="tx1"/>
                </a:solidFill>
                <a:latin typeface="Times New Roman" pitchFamily="18" charset="0"/>
                <a:cs typeface="Times New Roman" pitchFamily="18" charset="0"/>
              </a:rPr>
              <a:t>geography by </a:t>
            </a:r>
            <a:br>
              <a:rPr lang="en-US" sz="2000" b="1" dirty="0" smtClean="0">
                <a:solidFill>
                  <a:schemeClr val="tx1"/>
                </a:solidFill>
                <a:latin typeface="Times New Roman" pitchFamily="18" charset="0"/>
                <a:cs typeface="Times New Roman" pitchFamily="18" charset="0"/>
              </a:rPr>
            </a:br>
            <a:r>
              <a:rPr lang="en-US" sz="2000" b="1" dirty="0" smtClean="0">
                <a:solidFill>
                  <a:schemeClr val="tx1"/>
                </a:solidFill>
                <a:latin typeface="Times New Roman" pitchFamily="18" charset="0"/>
                <a:cs typeface="Times New Roman" pitchFamily="18" charset="0"/>
              </a:rPr>
              <a:t>d. v. </a:t>
            </a:r>
            <a:r>
              <a:rPr lang="en-US" sz="2000" b="1" dirty="0" err="1" smtClean="0">
                <a:solidFill>
                  <a:schemeClr val="tx1"/>
                </a:solidFill>
                <a:latin typeface="Times New Roman" pitchFamily="18" charset="0"/>
                <a:cs typeface="Times New Roman" pitchFamily="18" charset="0"/>
              </a:rPr>
              <a:t>nikolaenko</a:t>
            </a:r>
            <a:endParaRPr lang="ru-RU" sz="2000" b="1"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p:txBody>
          <a:bodyPr/>
          <a:lstStyle/>
          <a:p>
            <a:pPr marL="0" indent="0">
              <a:buNone/>
            </a:pPr>
            <a:endParaRPr lang="ru-RU" dirty="0" smtClean="0"/>
          </a:p>
          <a:p>
            <a:pPr marL="0" indent="0">
              <a:buNone/>
            </a:pPr>
            <a:endParaRPr lang="ru-RU" dirty="0"/>
          </a:p>
        </p:txBody>
      </p:sp>
      <p:graphicFrame>
        <p:nvGraphicFramePr>
          <p:cNvPr id="7" name="Объект 3"/>
          <p:cNvGraphicFramePr>
            <a:graphicFrameLocks/>
          </p:cNvGraphicFramePr>
          <p:nvPr>
            <p:extLst>
              <p:ext uri="{D42A27DB-BD31-4B8C-83A1-F6EECF244321}">
                <p14:modId xmlns:p14="http://schemas.microsoft.com/office/powerpoint/2010/main" val="948273859"/>
              </p:ext>
            </p:extLst>
          </p:nvPr>
        </p:nvGraphicFramePr>
        <p:xfrm>
          <a:off x="179512" y="1628800"/>
          <a:ext cx="5688632"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4823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332656"/>
            <a:ext cx="5544616" cy="1143000"/>
          </a:xfrm>
        </p:spPr>
        <p:txBody>
          <a:bodyPr/>
          <a:lstStyle/>
          <a:p>
            <a:r>
              <a:rPr lang="kk-KZ" dirty="0" smtClean="0"/>
              <a:t/>
            </a:r>
            <a:br>
              <a:rPr lang="kk-KZ" dirty="0" smtClean="0"/>
            </a:br>
            <a:endParaRPr lang="ru-RU" dirty="0"/>
          </a:p>
        </p:txBody>
      </p:sp>
      <p:sp>
        <p:nvSpPr>
          <p:cNvPr id="3" name="Объект 2"/>
          <p:cNvSpPr>
            <a:spLocks noGrp="1"/>
          </p:cNvSpPr>
          <p:nvPr>
            <p:ph sz="quarter" idx="1"/>
          </p:nvPr>
        </p:nvSpPr>
        <p:spPr>
          <a:xfrm>
            <a:off x="107504" y="1556792"/>
            <a:ext cx="5616624" cy="4873752"/>
          </a:xfrm>
        </p:spPr>
        <p:txBody>
          <a:bodyPr/>
          <a:lstStyle/>
          <a:p>
            <a:pPr marL="0" indent="0">
              <a:buNone/>
            </a:pPr>
            <a:endParaRPr lang="kk-KZ" dirty="0" smtClean="0"/>
          </a:p>
          <a:p>
            <a:pPr marL="0" indent="0">
              <a:buNone/>
            </a:pPr>
            <a:endParaRPr lang="ru-RU" dirty="0"/>
          </a:p>
        </p:txBody>
      </p:sp>
      <p:sp>
        <p:nvSpPr>
          <p:cNvPr id="4" name="Овальная выноска 3"/>
          <p:cNvSpPr/>
          <p:nvPr/>
        </p:nvSpPr>
        <p:spPr>
          <a:xfrm>
            <a:off x="611560" y="692696"/>
            <a:ext cx="4896544" cy="381642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Times New Roman" pitchFamily="18" charset="0"/>
                <a:cs typeface="Times New Roman" pitchFamily="18" charset="0"/>
              </a:rPr>
              <a:t>The compilation of scientific principles of tourist zoning and its further development will allow to identify new recreational resources for the development of tourism in undeveloped territories; identify and create new tourist districts of different orders; correctly determine their tourist specialization, transfer the experience of tourism development of the same districts to other districts with similar conditions; differentially look at a variety of tourist districts</a:t>
            </a:r>
            <a:endParaRPr lang="ru-RU" sz="1400" dirty="0">
              <a:solidFill>
                <a:schemeClr val="tx1"/>
              </a:solidFill>
              <a:latin typeface="Times New Roman" pitchFamily="18" charset="0"/>
              <a:cs typeface="Times New Roman" pitchFamily="18" charset="0"/>
            </a:endParaRPr>
          </a:p>
        </p:txBody>
      </p:sp>
      <p:sp>
        <p:nvSpPr>
          <p:cNvPr id="5" name="Блок-схема: процесс 4"/>
          <p:cNvSpPr/>
          <p:nvPr/>
        </p:nvSpPr>
        <p:spPr>
          <a:xfrm>
            <a:off x="971600" y="5301208"/>
            <a:ext cx="2736304" cy="100811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A.S. </a:t>
            </a:r>
            <a:r>
              <a:rPr lang="en-US" dirty="0" err="1">
                <a:solidFill>
                  <a:schemeClr val="tx1"/>
                </a:solidFill>
              </a:rPr>
              <a:t>Kuskov</a:t>
            </a:r>
            <a:r>
              <a:rPr lang="en-US" dirty="0">
                <a:solidFill>
                  <a:schemeClr val="tx1"/>
                </a:solidFill>
              </a:rPr>
              <a:t>, T.N. </a:t>
            </a:r>
            <a:r>
              <a:rPr lang="en-US" dirty="0" err="1">
                <a:solidFill>
                  <a:schemeClr val="tx1"/>
                </a:solidFill>
              </a:rPr>
              <a:t>Odintsovo</a:t>
            </a:r>
            <a:r>
              <a:rPr lang="en-US" dirty="0">
                <a:solidFill>
                  <a:schemeClr val="tx1"/>
                </a:solidFill>
              </a:rPr>
              <a:t>, V.L. </a:t>
            </a:r>
            <a:r>
              <a:rPr lang="en-US" dirty="0" err="1">
                <a:solidFill>
                  <a:schemeClr val="tx1"/>
                </a:solidFill>
              </a:rPr>
              <a:t>Golubtseva</a:t>
            </a:r>
            <a:endParaRPr lang="ru-RU" dirty="0">
              <a:solidFill>
                <a:schemeClr val="tx1"/>
              </a:solidFill>
            </a:endParaRPr>
          </a:p>
        </p:txBody>
      </p:sp>
    </p:spTree>
    <p:extLst>
      <p:ext uri="{BB962C8B-B14F-4D97-AF65-F5344CB8AC3E}">
        <p14:creationId xmlns:p14="http://schemas.microsoft.com/office/powerpoint/2010/main" val="2979379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5122912" cy="720080"/>
          </a:xfrm>
        </p:spPr>
        <p:txBody>
          <a:bodyPr>
            <a:noAutofit/>
          </a:bodyPr>
          <a:lstStyle/>
          <a:p>
            <a:pPr algn="ctr"/>
            <a:r>
              <a:rPr lang="en-US" sz="2400" b="1" dirty="0" smtClean="0">
                <a:solidFill>
                  <a:schemeClr val="tx1"/>
                </a:solidFill>
                <a:latin typeface="Times New Roman" pitchFamily="18" charset="0"/>
                <a:cs typeface="Times New Roman" pitchFamily="18" charset="0"/>
              </a:rPr>
              <a:t>the </a:t>
            </a:r>
            <a:r>
              <a:rPr lang="en-US" sz="2400" b="1" dirty="0">
                <a:solidFill>
                  <a:schemeClr val="tx1"/>
                </a:solidFill>
                <a:latin typeface="Times New Roman" pitchFamily="18" charset="0"/>
                <a:cs typeface="Times New Roman" pitchFamily="18" charset="0"/>
              </a:rPr>
              <a:t>process of tourist zoning consists of 4 stages</a:t>
            </a:r>
            <a:endParaRPr lang="ru-RU" sz="24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207545456"/>
              </p:ext>
            </p:extLst>
          </p:nvPr>
        </p:nvGraphicFramePr>
        <p:xfrm>
          <a:off x="395536" y="1700808"/>
          <a:ext cx="49784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12659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1803</TotalTime>
  <Words>791</Words>
  <Application>Microsoft Office PowerPoint</Application>
  <PresentationFormat>Экран (4:3)</PresentationFormat>
  <Paragraphs>66</Paragraphs>
  <Slides>14</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Эркер</vt:lpstr>
      <vt:lpstr>Basics of Tourism  </vt:lpstr>
      <vt:lpstr>Презентация PowerPoint</vt:lpstr>
      <vt:lpstr> </vt:lpstr>
      <vt:lpstr> </vt:lpstr>
      <vt:lpstr> </vt:lpstr>
      <vt:lpstr>The relationship of recreational geography with tourist activity</vt:lpstr>
      <vt:lpstr>cartographic knowledge in recreational geography by  d. v. nikolaenko</vt:lpstr>
      <vt:lpstr> </vt:lpstr>
      <vt:lpstr>the process of tourist zoning consists of 4 stages</vt:lpstr>
      <vt:lpstr>Презентация PowerPoint</vt:lpstr>
      <vt:lpstr>Презентация PowerPoint</vt:lpstr>
      <vt:lpstr>Презентация PowerPoint</vt:lpstr>
      <vt:lpstr> </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Туризм негіздері    </dc:title>
  <dc:creator>PRO</dc:creator>
  <cp:lastModifiedBy>PRO</cp:lastModifiedBy>
  <cp:revision>44</cp:revision>
  <dcterms:created xsi:type="dcterms:W3CDTF">2024-06-19T09:38:59Z</dcterms:created>
  <dcterms:modified xsi:type="dcterms:W3CDTF">2024-07-17T06:36:13Z</dcterms:modified>
</cp:coreProperties>
</file>